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12" r:id="rId2"/>
    <p:sldId id="258" r:id="rId3"/>
    <p:sldId id="299" r:id="rId4"/>
    <p:sldId id="314" r:id="rId5"/>
    <p:sldId id="300" r:id="rId6"/>
    <p:sldId id="301" r:id="rId7"/>
    <p:sldId id="313" r:id="rId8"/>
    <p:sldId id="259" r:id="rId9"/>
    <p:sldId id="290" r:id="rId10"/>
    <p:sldId id="291" r:id="rId11"/>
    <p:sldId id="292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9" r:id="rId30"/>
    <p:sldId id="280" r:id="rId31"/>
    <p:sldId id="281" r:id="rId32"/>
    <p:sldId id="286" r:id="rId33"/>
    <p:sldId id="296" r:id="rId34"/>
    <p:sldId id="297" r:id="rId35"/>
    <p:sldId id="298" r:id="rId36"/>
    <p:sldId id="305" r:id="rId37"/>
    <p:sldId id="306" r:id="rId38"/>
    <p:sldId id="307" r:id="rId39"/>
    <p:sldId id="309" r:id="rId40"/>
    <p:sldId id="310" r:id="rId41"/>
    <p:sldId id="311" r:id="rId4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58D"/>
    <a:srgbClr val="808080"/>
    <a:srgbClr val="FCFCFC"/>
    <a:srgbClr val="E8E8E8"/>
    <a:srgbClr val="FFD84B"/>
    <a:srgbClr val="FFFFFF"/>
    <a:srgbClr val="CC3300"/>
    <a:srgbClr val="FFC3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7" autoAdjust="0"/>
    <p:restoredTop sz="94660"/>
  </p:normalViewPr>
  <p:slideViewPr>
    <p:cSldViewPr>
      <p:cViewPr varScale="1">
        <p:scale>
          <a:sx n="104" d="100"/>
          <a:sy n="10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6356048-7A29-4D96-A4A0-737D8EB5D17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943FF55-7F6E-4F9B-8D24-9DBF1E77637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B4CA67-A37D-4E9D-A0FD-BCBA6F8E2E01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Metadata is analogous to journalistic reporting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7CA7B5-17C4-4E0D-8B91-7F72C6E6B040}" type="slidenum">
              <a:rPr lang="en-US"/>
              <a:pPr/>
              <a:t>5</a:t>
            </a:fld>
            <a:endParaRPr lang="en-US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Metadata is analogous to product labeling.</a:t>
            </a:r>
          </a:p>
          <a:p>
            <a:r>
              <a:rPr lang="en-US" dirty="0"/>
              <a:t>	Title? &lt; V8 &gt; </a:t>
            </a:r>
          </a:p>
          <a:p>
            <a:r>
              <a:rPr lang="en-US" dirty="0"/>
              <a:t>	Time Period? &lt; ‘use by’ date &gt;</a:t>
            </a:r>
          </a:p>
          <a:p>
            <a:r>
              <a:rPr lang="en-US" dirty="0"/>
              <a:t>	Sources? &lt; ingredients &gt;</a:t>
            </a:r>
          </a:p>
          <a:p>
            <a:r>
              <a:rPr lang="en-US" dirty="0"/>
              <a:t>	File Size? &lt; container size (64 oz.) &gt;</a:t>
            </a:r>
          </a:p>
          <a:p>
            <a:r>
              <a:rPr lang="en-US" dirty="0"/>
              <a:t>	Author? &lt; Campbell Soup Company &gt;</a:t>
            </a:r>
          </a:p>
          <a:p>
            <a:r>
              <a:rPr lang="en-US" dirty="0"/>
              <a:t>	Abstract? &lt; 100% vegetable juice &gt;</a:t>
            </a:r>
          </a:p>
          <a:p>
            <a:r>
              <a:rPr lang="en-US" dirty="0"/>
              <a:t>	Supplemental Information? &lt; green banner reads ‘New…lower in sodium’ &gt;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E5C2FE-9AB7-47E6-92AD-5D191CEF4CBB}" type="slidenum">
              <a:rPr lang="en-US"/>
              <a:pPr/>
              <a:t>6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Metadata is analogous to product labeling.</a:t>
            </a:r>
          </a:p>
          <a:p>
            <a:r>
              <a:rPr lang="en-US"/>
              <a:t>Identify each:</a:t>
            </a:r>
          </a:p>
          <a:p>
            <a:r>
              <a:rPr lang="en-US"/>
              <a:t>	Entity? &lt; serving size: ½ cup &gt; </a:t>
            </a:r>
          </a:p>
          <a:p>
            <a:r>
              <a:rPr lang="en-US"/>
              <a:t>	Attributes? &lt; each nutritional component &gt;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4B993D-CBB8-454D-A30E-EA71286C78E7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Value of metadata is sometimes over looked – Cost of Man hours.</a:t>
            </a:r>
          </a:p>
          <a:p>
            <a:r>
              <a:rPr lang="en-US"/>
              <a:t>Column names alone are not enough.  Field named </a:t>
            </a:r>
            <a:r>
              <a:rPr lang="en-US" u="sng"/>
              <a:t>“Date”</a:t>
            </a:r>
          </a:p>
          <a:p>
            <a:r>
              <a:rPr lang="en-US"/>
              <a:t>Organizations without this sometime spend a lot of time </a:t>
            </a:r>
            <a:r>
              <a:rPr lang="en-US" u="sng"/>
              <a:t>researching this.</a:t>
            </a:r>
          </a:p>
          <a:p>
            <a:r>
              <a:rPr lang="en-US"/>
              <a:t>Changes in Data – </a:t>
            </a:r>
            <a:r>
              <a:rPr lang="en-US" u="sng"/>
              <a:t>Impact is Known</a:t>
            </a:r>
          </a:p>
        </p:txBody>
      </p:sp>
      <p:sp>
        <p:nvSpPr>
          <p:cNvPr id="3174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nl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10"/>
              </a:cxn>
              <a:cxn ang="0">
                <a:pos x="1740" y="510"/>
              </a:cxn>
              <a:cxn ang="0">
                <a:pos x="1595" y="30"/>
              </a:cxn>
              <a:cxn ang="0">
                <a:pos x="0" y="0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5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/>
            <a:ahLst/>
            <a:cxnLst>
              <a:cxn ang="0">
                <a:pos x="1116" y="0"/>
              </a:cxn>
              <a:cxn ang="0">
                <a:pos x="3840" y="636"/>
              </a:cxn>
              <a:cxn ang="0">
                <a:pos x="4032" y="1356"/>
              </a:cxn>
              <a:cxn ang="0">
                <a:pos x="288" y="1356"/>
              </a:cxn>
              <a:cxn ang="0">
                <a:pos x="0" y="828"/>
              </a:cxn>
              <a:cxn ang="0">
                <a:pos x="1116" y="0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/>
            <a:ahLst/>
            <a:cxnLst>
              <a:cxn ang="0">
                <a:pos x="510" y="1098"/>
              </a:cxn>
              <a:cxn ang="0">
                <a:pos x="2280" y="0"/>
              </a:cxn>
              <a:cxn ang="0">
                <a:pos x="2988" y="342"/>
              </a:cxn>
              <a:cxn ang="0">
                <a:pos x="2988" y="2772"/>
              </a:cxn>
              <a:cxn ang="0">
                <a:pos x="1452" y="3060"/>
              </a:cxn>
              <a:cxn ang="0">
                <a:pos x="0" y="2406"/>
              </a:cxn>
              <a:cxn ang="0">
                <a:pos x="510" y="1098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7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1518"/>
              </a:cxn>
              <a:cxn ang="0">
                <a:pos x="2064" y="0"/>
              </a:cxn>
              <a:cxn ang="0">
                <a:pos x="0" y="0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8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9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0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1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2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3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4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2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2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2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2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25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5"/>
              </a:cxn>
              <a:cxn ang="0">
                <a:pos x="636" y="651"/>
              </a:cxn>
              <a:cxn ang="0">
                <a:pos x="632" y="0"/>
              </a:cxn>
              <a:cxn ang="0">
                <a:pos x="0" y="0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27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200">
                <a:latin typeface="Arial Black" pitchFamily="34" charset="0"/>
              </a:rPr>
              <a:t>L/O/G/O</a:t>
            </a:r>
          </a:p>
        </p:txBody>
      </p:sp>
      <p:grpSp>
        <p:nvGrpSpPr>
          <p:cNvPr id="28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29" name="Freeform 66"/>
            <p:cNvSpPr>
              <a:spLocks/>
            </p:cNvSpPr>
            <p:nvPr/>
          </p:nvSpPr>
          <p:spPr bwMode="gray">
            <a:xfrm>
              <a:off x="5088" y="0"/>
              <a:ext cx="672" cy="70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88" y="0"/>
                </a:cxn>
                <a:cxn ang="0">
                  <a:pos x="672" y="0"/>
                </a:cxn>
                <a:cxn ang="0">
                  <a:pos x="672" y="720"/>
                </a:cxn>
                <a:cxn ang="0">
                  <a:pos x="0" y="432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BE"/>
            </a:p>
          </p:txBody>
        </p:sp>
        <p:sp>
          <p:nvSpPr>
            <p:cNvPr id="30" name="Freeform 67"/>
            <p:cNvSpPr>
              <a:spLocks/>
            </p:cNvSpPr>
            <p:nvPr/>
          </p:nvSpPr>
          <p:spPr bwMode="gray">
            <a:xfrm>
              <a:off x="5602" y="3496"/>
              <a:ext cx="164" cy="824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82"/>
                </a:cxn>
                <a:cxn ang="0">
                  <a:pos x="168" y="824"/>
                </a:cxn>
                <a:cxn ang="0">
                  <a:pos x="212" y="822"/>
                </a:cxn>
                <a:cxn ang="0">
                  <a:pos x="206" y="0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BE"/>
            </a:p>
          </p:txBody>
        </p:sp>
      </p:grpSp>
      <p:sp>
        <p:nvSpPr>
          <p:cNvPr id="31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32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33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pic>
        <p:nvPicPr>
          <p:cNvPr id="34" name="Picture 83" descr="water"/>
          <p:cNvPicPr>
            <a:picLocks noChangeAspect="1" noChangeArrowheads="1"/>
          </p:cNvPicPr>
          <p:nvPr/>
        </p:nvPicPr>
        <p:blipFill>
          <a:blip r:embed="rId2"/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1586E5-5B34-4DCE-A621-1B01C4646AE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7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69724-025F-4086-9994-C61F234094D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080BD-7A68-41DF-92F2-2112D4D30AF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E322B-616F-4285-A5F9-48C8AB9EB30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en tekst bov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42260-9D20-4820-856E-45CF7571267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nl-NL" noProof="0" smtClean="0"/>
              <a:t>Klik op het pictogram als u een tabel wilt toevoegen</a:t>
            </a:r>
            <a:endParaRPr lang="nl-B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3635C-5790-4102-8F6D-8C640BA429E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nl-NL" noProof="0" smtClean="0"/>
              <a:t>Klik op het pictogram als u een grafiek wilt toevoegen</a:t>
            </a:r>
            <a:endParaRPr lang="nl-B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3A964-D20F-442C-B49D-6E11C0A3BDB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en diagram of organi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nl-NL" noProof="0" smtClean="0"/>
              <a:t>Klik op het pictogram als u een SmartArt-afbeelding wilt toevoegen</a:t>
            </a:r>
            <a:endParaRPr lang="nl-B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40ADF-77B8-46ED-81C1-E9F047B1898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2E58A-1F64-4886-A401-2056D3EE322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43990-6616-4F9E-9591-71F41CE0F44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9D800-E8D9-4035-9DC4-31635DD1996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E4E07-08E5-4179-BF7F-602222FC84D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02EDD-05F8-419C-A711-53B9159E1E6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80F70-A9E7-4849-967A-795C7B1AB2D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E2F09-B056-4B60-8792-D09989810A9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EED43-81DA-4171-9B41-0EE53647604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/>
            <a:ahLst/>
            <a:cxnLst>
              <a:cxn ang="0">
                <a:pos x="5766" y="605"/>
              </a:cxn>
              <a:cxn ang="0">
                <a:pos x="5768" y="4325"/>
              </a:cxn>
              <a:cxn ang="0">
                <a:pos x="1082" y="4329"/>
              </a:cxn>
              <a:cxn ang="0">
                <a:pos x="13" y="3351"/>
              </a:cxn>
              <a:cxn ang="0">
                <a:pos x="0" y="0"/>
              </a:cxn>
              <a:cxn ang="0">
                <a:pos x="2428" y="7"/>
              </a:cxn>
              <a:cxn ang="0">
                <a:pos x="5766" y="605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00"/>
              </a:cxn>
              <a:cxn ang="0">
                <a:pos x="1089" y="1100"/>
              </a:cxn>
              <a:cxn ang="0">
                <a:pos x="0" y="0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58A8715-5C03-4616-A95A-7DB0E21DEDD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/>
            <a:ahLst/>
            <a:cxnLst>
              <a:cxn ang="0">
                <a:pos x="3130" y="453"/>
              </a:cxn>
              <a:cxn ang="0">
                <a:pos x="3130" y="0"/>
              </a:cxn>
              <a:cxn ang="0">
                <a:pos x="0" y="0"/>
              </a:cxn>
              <a:cxn ang="0">
                <a:pos x="3130" y="453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pic>
        <p:nvPicPr>
          <p:cNvPr id="3" name="Picture 37" descr="water"/>
          <p:cNvPicPr>
            <a:picLocks noChangeAspect="1" noChangeArrowheads="1"/>
          </p:cNvPicPr>
          <p:nvPr/>
        </p:nvPicPr>
        <p:blipFill>
          <a:blip r:embed="rId18"/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8" descr="3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214282" y="285728"/>
            <a:ext cx="8229600" cy="1470025"/>
          </a:xfrm>
          <a:effectLst>
            <a:outerShdw dist="35921" dir="2700000" algn="ctr" rotWithShape="0">
              <a:srgbClr val="FFFFFF"/>
            </a:outerShdw>
          </a:effectLst>
        </p:spPr>
        <p:txBody>
          <a:bodyPr lIns="40070" tIns="20035" rIns="40070" bIns="20035"/>
          <a:lstStyle/>
          <a:p>
            <a:pPr eaLnBrk="1" hangingPunct="1"/>
            <a:r>
              <a:rPr lang="en-US" sz="4400" dirty="0" smtClean="0">
                <a:solidFill>
                  <a:srgbClr val="000000"/>
                </a:solidFill>
              </a:rPr>
              <a:t>Metadata</a:t>
            </a:r>
            <a:r>
              <a:rPr lang="en-US" sz="2500" dirty="0" smtClean="0">
                <a:solidFill>
                  <a:srgbClr val="000000"/>
                </a:solidFill>
              </a:rPr>
              <a:t/>
            </a:r>
            <a:br>
              <a:rPr lang="en-US" sz="2500" dirty="0" smtClean="0">
                <a:solidFill>
                  <a:srgbClr val="000000"/>
                </a:solidFill>
              </a:rPr>
            </a:br>
            <a:r>
              <a:rPr lang="en-US" dirty="0" smtClean="0"/>
              <a:t>Business </a:t>
            </a:r>
            <a:r>
              <a:rPr lang="en-US" dirty="0" smtClean="0"/>
              <a:t>Intelligence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lIns="40070" tIns="20035" rIns="40070" bIns="20035"/>
          <a:lstStyle/>
          <a:p>
            <a:pPr eaLnBrk="1" hangingPunct="1"/>
            <a:r>
              <a:rPr lang="en-US" dirty="0" smtClean="0"/>
              <a:t>Erwin </a:t>
            </a:r>
            <a:r>
              <a:rPr lang="en-US" dirty="0" err="1" smtClean="0"/>
              <a:t>Moeyaert</a:t>
            </a:r>
            <a:endParaRPr lang="en-US" dirty="0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42844" y="2571744"/>
          <a:ext cx="3946525" cy="3970337"/>
        </p:xfrm>
        <a:graphic>
          <a:graphicData uri="http://schemas.openxmlformats.org/presentationml/2006/ole">
            <p:oleObj spid="_x0000_s5122" name="Clip" r:id="rId3" imgW="3946320" imgH="397008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General Metadata Issues Associated with Data Warehouse Use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4114800"/>
          </a:xfrm>
        </p:spPr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en-US" sz="1800" b="1"/>
              <a:t>What tables, attributes, and keys does the data warehouse contain?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b="1"/>
              <a:t>Where did each set of data come from?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b="1"/>
              <a:t>What transformation logic was applied in loading the data?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b="1"/>
              <a:t>How has the metadata changed over time?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b="1"/>
              <a:t>What aliases exist and how are they related to each other?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b="1"/>
              <a:t>What are the cross-references between technical and business terms?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b="1"/>
              <a:t>How often does the data get reloaded?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b="1"/>
              <a:t>How much data is there? (assists in avoiding the submissions of unrealistic queries)</a:t>
            </a:r>
          </a:p>
          <a:p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Mapping Metadata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en-US" sz="2000" b="1"/>
              <a:t>Identification of original source fields.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b="1"/>
              <a:t>Simple attribute-to-attribute mapping.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b="1"/>
              <a:t>Attribute conversions.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b="1"/>
              <a:t>Physical characteristic conversions.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b="1"/>
              <a:t>Encoding/reference table conversions.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b="1"/>
              <a:t>Naming changes.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b="1"/>
              <a:t>Key changes.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b="1"/>
              <a:t>Defaults values.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b="1"/>
              <a:t>Logic to choose from among multiple sources.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b="1"/>
              <a:t>Algorithmic changes.</a:t>
            </a:r>
          </a:p>
          <a:p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blackWhite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blackWhite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blackWhite">
          <a:xfrm>
            <a:off x="685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blackWhite">
          <a:xfrm>
            <a:off x="3124200" y="65532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>
                <a:latin typeface="Arial" pitchFamily="34" charset="0"/>
              </a:rPr>
              <a:t>Copyright © 1997, Enterprise Group, Ltd.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6200" y="1524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/>
            <a:r>
              <a:rPr lang="en-US" sz="4400" i="1">
                <a:solidFill>
                  <a:schemeClr val="tx2"/>
                </a:solidFill>
              </a:rPr>
              <a:t>Data Warehouse Process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30213" y="2012950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200" b="1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Source OLTP</a:t>
            </a:r>
          </a:p>
          <a:p>
            <a:pPr algn="ctr"/>
            <a:r>
              <a:rPr lang="en-US" sz="1200" b="1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Systems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93738" y="2428875"/>
            <a:ext cx="533400" cy="596900"/>
            <a:chOff x="437" y="1530"/>
            <a:chExt cx="336" cy="376"/>
          </a:xfrm>
        </p:grpSpPr>
        <p:sp>
          <p:nvSpPr>
            <p:cNvPr id="6153" name="Oval 9"/>
            <p:cNvSpPr>
              <a:spLocks noChangeArrowheads="1"/>
            </p:cNvSpPr>
            <p:nvPr/>
          </p:nvSpPr>
          <p:spPr bwMode="auto">
            <a:xfrm>
              <a:off x="441" y="1830"/>
              <a:ext cx="328" cy="76"/>
            </a:xfrm>
            <a:prstGeom prst="ellipse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9900">
                    <a:gamma/>
                    <a:tint val="70196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437" y="1559"/>
              <a:ext cx="336" cy="318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9900">
                    <a:gamma/>
                    <a:tint val="70196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155" name="Oval 11"/>
            <p:cNvSpPr>
              <a:spLocks noChangeArrowheads="1"/>
            </p:cNvSpPr>
            <p:nvPr/>
          </p:nvSpPr>
          <p:spPr bwMode="auto">
            <a:xfrm>
              <a:off x="441" y="1530"/>
              <a:ext cx="328" cy="7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pic>
        <p:nvPicPr>
          <p:cNvPr id="6156" name="Picture 1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7725" y="3679825"/>
            <a:ext cx="10033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1227138" y="2738438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1227138" y="3500438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1227138" y="3881438"/>
            <a:ext cx="1143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H="1">
            <a:off x="6781800" y="2690813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6781800" y="2690813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H="1">
            <a:off x="6789738" y="4414838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3894138" y="3805238"/>
            <a:ext cx="2895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V="1">
            <a:off x="3894138" y="2738438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V="1">
            <a:off x="3894138" y="3348038"/>
            <a:ext cx="914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3894138" y="3805238"/>
            <a:ext cx="1820862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V="1">
            <a:off x="5341938" y="2662238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5021263" y="2084388"/>
            <a:ext cx="142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Data Marts</a:t>
            </a:r>
          </a:p>
        </p:txBody>
      </p:sp>
      <p:sp>
        <p:nvSpPr>
          <p:cNvPr id="6169" name="AutoShape 25"/>
          <p:cNvSpPr>
            <a:spLocks noChangeArrowheads="1"/>
          </p:cNvSpPr>
          <p:nvPr/>
        </p:nvSpPr>
        <p:spPr bwMode="blackWhite">
          <a:xfrm>
            <a:off x="539750" y="4854575"/>
            <a:ext cx="901700" cy="777875"/>
          </a:xfrm>
          <a:prstGeom prst="rightArrow">
            <a:avLst>
              <a:gd name="adj1" fmla="val 75009"/>
              <a:gd name="adj2" fmla="val 28872"/>
            </a:avLst>
          </a:prstGeom>
          <a:solidFill>
            <a:srgbClr val="E2E2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Design</a:t>
            </a:r>
          </a:p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Mapping</a:t>
            </a:r>
          </a:p>
        </p:txBody>
      </p:sp>
      <p:sp>
        <p:nvSpPr>
          <p:cNvPr id="6170" name="AutoShape 26"/>
          <p:cNvSpPr>
            <a:spLocks noChangeArrowheads="1"/>
          </p:cNvSpPr>
          <p:nvPr/>
        </p:nvSpPr>
        <p:spPr bwMode="blackWhite">
          <a:xfrm>
            <a:off x="1462088" y="4854575"/>
            <a:ext cx="1046162" cy="777875"/>
          </a:xfrm>
          <a:prstGeom prst="rightArrow">
            <a:avLst>
              <a:gd name="adj1" fmla="val 75009"/>
              <a:gd name="adj2" fmla="val 26369"/>
            </a:avLst>
          </a:prstGeom>
          <a:solidFill>
            <a:srgbClr val="E2E2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Extract</a:t>
            </a:r>
          </a:p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Scrub</a:t>
            </a:r>
          </a:p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Transform</a:t>
            </a:r>
          </a:p>
        </p:txBody>
      </p:sp>
      <p:sp>
        <p:nvSpPr>
          <p:cNvPr id="6171" name="AutoShape 27"/>
          <p:cNvSpPr>
            <a:spLocks noChangeArrowheads="1"/>
          </p:cNvSpPr>
          <p:nvPr/>
        </p:nvSpPr>
        <p:spPr bwMode="blackWhite">
          <a:xfrm>
            <a:off x="2520950" y="4854575"/>
            <a:ext cx="1519238" cy="777875"/>
          </a:xfrm>
          <a:prstGeom prst="rightArrow">
            <a:avLst>
              <a:gd name="adj1" fmla="val 75009"/>
              <a:gd name="adj2" fmla="val 28916"/>
            </a:avLst>
          </a:prstGeom>
          <a:solidFill>
            <a:srgbClr val="E2E2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Load</a:t>
            </a:r>
          </a:p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Index</a:t>
            </a:r>
          </a:p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Aggregation</a:t>
            </a:r>
          </a:p>
        </p:txBody>
      </p:sp>
      <p:sp>
        <p:nvSpPr>
          <p:cNvPr id="6172" name="AutoShape 28"/>
          <p:cNvSpPr>
            <a:spLocks noChangeArrowheads="1"/>
          </p:cNvSpPr>
          <p:nvPr/>
        </p:nvSpPr>
        <p:spPr bwMode="blackWhite">
          <a:xfrm>
            <a:off x="4044950" y="4854575"/>
            <a:ext cx="1976438" cy="777875"/>
          </a:xfrm>
          <a:prstGeom prst="rightArrow">
            <a:avLst>
              <a:gd name="adj1" fmla="val 75009"/>
              <a:gd name="adj2" fmla="val 29231"/>
            </a:avLst>
          </a:prstGeom>
          <a:solidFill>
            <a:srgbClr val="E2E2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Replication</a:t>
            </a:r>
          </a:p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Data Set Distribution</a:t>
            </a:r>
          </a:p>
        </p:txBody>
      </p:sp>
      <p:sp>
        <p:nvSpPr>
          <p:cNvPr id="6173" name="AutoShape 29"/>
          <p:cNvSpPr>
            <a:spLocks noChangeArrowheads="1"/>
          </p:cNvSpPr>
          <p:nvPr/>
        </p:nvSpPr>
        <p:spPr bwMode="blackWhite">
          <a:xfrm>
            <a:off x="6034088" y="4854575"/>
            <a:ext cx="2722562" cy="777875"/>
          </a:xfrm>
          <a:prstGeom prst="rightArrow">
            <a:avLst>
              <a:gd name="adj1" fmla="val 75009"/>
              <a:gd name="adj2" fmla="val 30819"/>
            </a:avLst>
          </a:prstGeom>
          <a:solidFill>
            <a:srgbClr val="E2E2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Access &amp; Analysis</a:t>
            </a:r>
          </a:p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Resource Scheduling &amp; Distribution</a:t>
            </a: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5875338" y="2890838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6027738" y="433863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 flipV="1">
            <a:off x="6172200" y="3805238"/>
            <a:ext cx="7938" cy="53816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5341938" y="289083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5341938" y="342423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5494338" y="2890838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blackWhite">
          <a:xfrm>
            <a:off x="539750" y="5797550"/>
            <a:ext cx="7988300" cy="215900"/>
          </a:xfrm>
          <a:prstGeom prst="rect">
            <a:avLst/>
          </a:prstGeom>
          <a:solidFill>
            <a:srgbClr val="00CC99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/>
            <a:r>
              <a:rPr lang="en-US" sz="1400" b="1">
                <a:solidFill>
                  <a:schemeClr val="bg2"/>
                </a:solidFill>
                <a:latin typeface="Arial" pitchFamily="34" charset="0"/>
              </a:rPr>
              <a:t>Meta Data</a:t>
            </a: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693738" y="3190875"/>
            <a:ext cx="533400" cy="596900"/>
            <a:chOff x="437" y="2010"/>
            <a:chExt cx="336" cy="376"/>
          </a:xfrm>
        </p:grpSpPr>
        <p:sp>
          <p:nvSpPr>
            <p:cNvPr id="6182" name="Oval 38"/>
            <p:cNvSpPr>
              <a:spLocks noChangeArrowheads="1"/>
            </p:cNvSpPr>
            <p:nvPr/>
          </p:nvSpPr>
          <p:spPr bwMode="auto">
            <a:xfrm>
              <a:off x="441" y="2310"/>
              <a:ext cx="328" cy="76"/>
            </a:xfrm>
            <a:prstGeom prst="ellipse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9900">
                    <a:gamma/>
                    <a:tint val="70196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183" name="Rectangle 39"/>
            <p:cNvSpPr>
              <a:spLocks noChangeArrowheads="1"/>
            </p:cNvSpPr>
            <p:nvPr/>
          </p:nvSpPr>
          <p:spPr bwMode="auto">
            <a:xfrm>
              <a:off x="437" y="2039"/>
              <a:ext cx="336" cy="318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9900">
                    <a:gamma/>
                    <a:tint val="70196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184" name="Oval 40"/>
            <p:cNvSpPr>
              <a:spLocks noChangeArrowheads="1"/>
            </p:cNvSpPr>
            <p:nvPr/>
          </p:nvSpPr>
          <p:spPr bwMode="auto">
            <a:xfrm>
              <a:off x="441" y="2010"/>
              <a:ext cx="328" cy="7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93738" y="3952875"/>
            <a:ext cx="533400" cy="596900"/>
            <a:chOff x="437" y="2490"/>
            <a:chExt cx="336" cy="376"/>
          </a:xfrm>
        </p:grpSpPr>
        <p:sp>
          <p:nvSpPr>
            <p:cNvPr id="6186" name="Oval 42"/>
            <p:cNvSpPr>
              <a:spLocks noChangeArrowheads="1"/>
            </p:cNvSpPr>
            <p:nvPr/>
          </p:nvSpPr>
          <p:spPr bwMode="auto">
            <a:xfrm>
              <a:off x="441" y="2790"/>
              <a:ext cx="328" cy="76"/>
            </a:xfrm>
            <a:prstGeom prst="ellipse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9900">
                    <a:gamma/>
                    <a:tint val="70196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187" name="Rectangle 43"/>
            <p:cNvSpPr>
              <a:spLocks noChangeArrowheads="1"/>
            </p:cNvSpPr>
            <p:nvPr/>
          </p:nvSpPr>
          <p:spPr bwMode="auto">
            <a:xfrm>
              <a:off x="437" y="2519"/>
              <a:ext cx="336" cy="318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9900">
                    <a:gamma/>
                    <a:tint val="70196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188" name="Oval 44"/>
            <p:cNvSpPr>
              <a:spLocks noChangeArrowheads="1"/>
            </p:cNvSpPr>
            <p:nvPr/>
          </p:nvSpPr>
          <p:spPr bwMode="auto">
            <a:xfrm>
              <a:off x="441" y="2490"/>
              <a:ext cx="328" cy="7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2370138" y="3001963"/>
            <a:ext cx="1516062" cy="1816100"/>
            <a:chOff x="1493" y="1891"/>
            <a:chExt cx="955" cy="1144"/>
          </a:xfrm>
        </p:grpSpPr>
        <p:sp>
          <p:nvSpPr>
            <p:cNvPr id="6190" name="Oval 46"/>
            <p:cNvSpPr>
              <a:spLocks noChangeArrowheads="1"/>
            </p:cNvSpPr>
            <p:nvPr/>
          </p:nvSpPr>
          <p:spPr bwMode="auto">
            <a:xfrm>
              <a:off x="1497" y="2800"/>
              <a:ext cx="947" cy="235"/>
            </a:xfrm>
            <a:prstGeom prst="ellipse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9900">
                    <a:gamma/>
                    <a:tint val="70196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191" name="Rectangle 47"/>
            <p:cNvSpPr>
              <a:spLocks noChangeArrowheads="1"/>
            </p:cNvSpPr>
            <p:nvPr/>
          </p:nvSpPr>
          <p:spPr bwMode="auto">
            <a:xfrm>
              <a:off x="1493" y="2014"/>
              <a:ext cx="955" cy="920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9900">
                    <a:gamma/>
                    <a:tint val="70196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192" name="Oval 48"/>
            <p:cNvSpPr>
              <a:spLocks noChangeArrowheads="1"/>
            </p:cNvSpPr>
            <p:nvPr/>
          </p:nvSpPr>
          <p:spPr bwMode="auto">
            <a:xfrm>
              <a:off x="1497" y="1891"/>
              <a:ext cx="947" cy="18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4808538" y="2428875"/>
            <a:ext cx="533400" cy="596900"/>
            <a:chOff x="3029" y="1530"/>
            <a:chExt cx="336" cy="376"/>
          </a:xfrm>
        </p:grpSpPr>
        <p:sp>
          <p:nvSpPr>
            <p:cNvPr id="6194" name="Oval 50"/>
            <p:cNvSpPr>
              <a:spLocks noChangeArrowheads="1"/>
            </p:cNvSpPr>
            <p:nvPr/>
          </p:nvSpPr>
          <p:spPr bwMode="auto">
            <a:xfrm>
              <a:off x="3033" y="1830"/>
              <a:ext cx="328" cy="76"/>
            </a:xfrm>
            <a:prstGeom prst="ellipse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9900">
                    <a:gamma/>
                    <a:tint val="70196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195" name="Rectangle 51"/>
            <p:cNvSpPr>
              <a:spLocks noChangeArrowheads="1"/>
            </p:cNvSpPr>
            <p:nvPr/>
          </p:nvSpPr>
          <p:spPr bwMode="auto">
            <a:xfrm>
              <a:off x="3029" y="1559"/>
              <a:ext cx="336" cy="318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9900">
                    <a:gamma/>
                    <a:tint val="70196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196" name="Oval 52"/>
            <p:cNvSpPr>
              <a:spLocks noChangeArrowheads="1"/>
            </p:cNvSpPr>
            <p:nvPr/>
          </p:nvSpPr>
          <p:spPr bwMode="auto">
            <a:xfrm>
              <a:off x="3033" y="1530"/>
              <a:ext cx="328" cy="7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4808538" y="3114675"/>
            <a:ext cx="533400" cy="596900"/>
            <a:chOff x="3029" y="1962"/>
            <a:chExt cx="336" cy="376"/>
          </a:xfrm>
        </p:grpSpPr>
        <p:sp>
          <p:nvSpPr>
            <p:cNvPr id="6198" name="Oval 54"/>
            <p:cNvSpPr>
              <a:spLocks noChangeArrowheads="1"/>
            </p:cNvSpPr>
            <p:nvPr/>
          </p:nvSpPr>
          <p:spPr bwMode="auto">
            <a:xfrm>
              <a:off x="3033" y="2262"/>
              <a:ext cx="328" cy="76"/>
            </a:xfrm>
            <a:prstGeom prst="ellipse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9900">
                    <a:gamma/>
                    <a:tint val="70196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199" name="Rectangle 55"/>
            <p:cNvSpPr>
              <a:spLocks noChangeArrowheads="1"/>
            </p:cNvSpPr>
            <p:nvPr/>
          </p:nvSpPr>
          <p:spPr bwMode="auto">
            <a:xfrm>
              <a:off x="3029" y="1991"/>
              <a:ext cx="336" cy="318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9900">
                    <a:gamma/>
                    <a:tint val="70196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00" name="Oval 56"/>
            <p:cNvSpPr>
              <a:spLocks noChangeArrowheads="1"/>
            </p:cNvSpPr>
            <p:nvPr/>
          </p:nvSpPr>
          <p:spPr bwMode="auto">
            <a:xfrm>
              <a:off x="3033" y="1962"/>
              <a:ext cx="328" cy="7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5722938" y="2505075"/>
            <a:ext cx="296862" cy="331788"/>
            <a:chOff x="3605" y="1578"/>
            <a:chExt cx="187" cy="209"/>
          </a:xfrm>
        </p:grpSpPr>
        <p:sp>
          <p:nvSpPr>
            <p:cNvPr id="6202" name="Oval 58"/>
            <p:cNvSpPr>
              <a:spLocks noChangeArrowheads="1"/>
            </p:cNvSpPr>
            <p:nvPr/>
          </p:nvSpPr>
          <p:spPr bwMode="auto">
            <a:xfrm>
              <a:off x="3609" y="1748"/>
              <a:ext cx="179" cy="39"/>
            </a:xfrm>
            <a:prstGeom prst="ellipse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9900">
                    <a:gamma/>
                    <a:tint val="70196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03" name="Rectangle 59"/>
            <p:cNvSpPr>
              <a:spLocks noChangeArrowheads="1"/>
            </p:cNvSpPr>
            <p:nvPr/>
          </p:nvSpPr>
          <p:spPr bwMode="auto">
            <a:xfrm>
              <a:off x="3605" y="1593"/>
              <a:ext cx="187" cy="179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9900">
                    <a:gamma/>
                    <a:tint val="70196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04" name="Oval 60"/>
            <p:cNvSpPr>
              <a:spLocks noChangeArrowheads="1"/>
            </p:cNvSpPr>
            <p:nvPr/>
          </p:nvSpPr>
          <p:spPr bwMode="auto">
            <a:xfrm>
              <a:off x="3609" y="1578"/>
              <a:ext cx="179" cy="3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9" name="Group 61"/>
          <p:cNvGrpSpPr>
            <a:grpSpLocks/>
          </p:cNvGrpSpPr>
          <p:nvPr/>
        </p:nvGrpSpPr>
        <p:grpSpPr bwMode="auto">
          <a:xfrm>
            <a:off x="5722938" y="4181475"/>
            <a:ext cx="296862" cy="331788"/>
            <a:chOff x="3605" y="2634"/>
            <a:chExt cx="187" cy="209"/>
          </a:xfrm>
        </p:grpSpPr>
        <p:sp>
          <p:nvSpPr>
            <p:cNvPr id="6206" name="Oval 62"/>
            <p:cNvSpPr>
              <a:spLocks noChangeArrowheads="1"/>
            </p:cNvSpPr>
            <p:nvPr/>
          </p:nvSpPr>
          <p:spPr bwMode="auto">
            <a:xfrm>
              <a:off x="3609" y="2804"/>
              <a:ext cx="179" cy="39"/>
            </a:xfrm>
            <a:prstGeom prst="ellipse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9900">
                    <a:gamma/>
                    <a:tint val="70196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07" name="Rectangle 63"/>
            <p:cNvSpPr>
              <a:spLocks noChangeArrowheads="1"/>
            </p:cNvSpPr>
            <p:nvPr/>
          </p:nvSpPr>
          <p:spPr bwMode="auto">
            <a:xfrm>
              <a:off x="3605" y="2649"/>
              <a:ext cx="187" cy="179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9900">
                    <a:gamma/>
                    <a:tint val="70196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08" name="Oval 64"/>
            <p:cNvSpPr>
              <a:spLocks noChangeArrowheads="1"/>
            </p:cNvSpPr>
            <p:nvPr/>
          </p:nvSpPr>
          <p:spPr bwMode="auto">
            <a:xfrm>
              <a:off x="3609" y="2634"/>
              <a:ext cx="179" cy="3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6209" name="Rectangle 65"/>
          <p:cNvSpPr>
            <a:spLocks noChangeArrowheads="1"/>
          </p:cNvSpPr>
          <p:nvPr/>
        </p:nvSpPr>
        <p:spPr bwMode="blackWhite">
          <a:xfrm>
            <a:off x="539750" y="6254750"/>
            <a:ext cx="7988300" cy="215900"/>
          </a:xfrm>
          <a:prstGeom prst="rect">
            <a:avLst/>
          </a:prstGeom>
          <a:solidFill>
            <a:srgbClr val="FFC267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/>
            <a:r>
              <a:rPr lang="en-US" sz="1400" b="1">
                <a:solidFill>
                  <a:schemeClr val="bg2"/>
                </a:solidFill>
                <a:latin typeface="Arial" pitchFamily="34" charset="0"/>
              </a:rPr>
              <a:t>System Monitoring</a:t>
            </a:r>
          </a:p>
        </p:txBody>
      </p:sp>
      <p:sp>
        <p:nvSpPr>
          <p:cNvPr id="6210" name="AutoShape 66"/>
          <p:cNvSpPr>
            <a:spLocks noChangeArrowheads="1"/>
          </p:cNvSpPr>
          <p:nvPr/>
        </p:nvSpPr>
        <p:spPr bwMode="blackWhite">
          <a:xfrm>
            <a:off x="692150" y="920750"/>
            <a:ext cx="6083300" cy="1054100"/>
          </a:xfrm>
          <a:prstGeom prst="rightArrow">
            <a:avLst>
              <a:gd name="adj1" fmla="val 75009"/>
              <a:gd name="adj2" fmla="val 53142"/>
            </a:avLst>
          </a:prstGeom>
          <a:solidFill>
            <a:srgbClr val="9933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nl-BE"/>
          </a:p>
        </p:txBody>
      </p:sp>
      <p:sp>
        <p:nvSpPr>
          <p:cNvPr id="6211" name="Rectangle 67"/>
          <p:cNvSpPr>
            <a:spLocks noChangeArrowheads="1"/>
          </p:cNvSpPr>
          <p:nvPr/>
        </p:nvSpPr>
        <p:spPr bwMode="blackWhite">
          <a:xfrm>
            <a:off x="671513" y="1343025"/>
            <a:ext cx="155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Char char="•"/>
            </a:pPr>
            <a:r>
              <a:rPr lang="en-US" sz="12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 Raw Detail</a:t>
            </a:r>
          </a:p>
          <a:p>
            <a:pPr>
              <a:buFontTx/>
              <a:buChar char="•"/>
            </a:pPr>
            <a:r>
              <a:rPr lang="en-US" sz="12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 No/Minimal History</a:t>
            </a:r>
          </a:p>
        </p:txBody>
      </p:sp>
      <p:sp>
        <p:nvSpPr>
          <p:cNvPr id="6212" name="Rectangle 68"/>
          <p:cNvSpPr>
            <a:spLocks noChangeArrowheads="1"/>
          </p:cNvSpPr>
          <p:nvPr/>
        </p:nvSpPr>
        <p:spPr bwMode="blackWhite">
          <a:xfrm>
            <a:off x="2195513" y="1319213"/>
            <a:ext cx="10969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Char char="•"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 Integrated</a:t>
            </a:r>
          </a:p>
          <a:p>
            <a:pPr>
              <a:buFontTx/>
              <a:buChar char="•"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Scrubbed</a:t>
            </a:r>
          </a:p>
        </p:txBody>
      </p:sp>
      <p:sp>
        <p:nvSpPr>
          <p:cNvPr id="6213" name="Rectangle 69"/>
          <p:cNvSpPr>
            <a:spLocks noChangeArrowheads="1"/>
          </p:cNvSpPr>
          <p:nvPr/>
        </p:nvSpPr>
        <p:spPr bwMode="blackWhite">
          <a:xfrm>
            <a:off x="3262313" y="1319213"/>
            <a:ext cx="11445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Char char="•"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 History</a:t>
            </a:r>
          </a:p>
          <a:p>
            <a:pPr>
              <a:buFontTx/>
              <a:buChar char="•"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Summaries</a:t>
            </a:r>
          </a:p>
        </p:txBody>
      </p:sp>
      <p:sp>
        <p:nvSpPr>
          <p:cNvPr id="6214" name="Rectangle 70"/>
          <p:cNvSpPr>
            <a:spLocks noChangeArrowheads="1"/>
          </p:cNvSpPr>
          <p:nvPr/>
        </p:nvSpPr>
        <p:spPr bwMode="blackWhite">
          <a:xfrm>
            <a:off x="4632325" y="1319213"/>
            <a:ext cx="18462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Char char="•"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 Targeted</a:t>
            </a:r>
          </a:p>
          <a:p>
            <a:pPr>
              <a:buFontTx/>
              <a:buChar char="•"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 Specialized (OLAP)</a:t>
            </a:r>
          </a:p>
        </p:txBody>
      </p:sp>
      <p:sp>
        <p:nvSpPr>
          <p:cNvPr id="6215" name="Rectangle 71"/>
          <p:cNvSpPr>
            <a:spLocks noChangeArrowheads="1"/>
          </p:cNvSpPr>
          <p:nvPr/>
        </p:nvSpPr>
        <p:spPr bwMode="blackWhite">
          <a:xfrm>
            <a:off x="2500313" y="1044575"/>
            <a:ext cx="2395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Data Characteristics</a:t>
            </a:r>
          </a:p>
        </p:txBody>
      </p:sp>
      <p:pic>
        <p:nvPicPr>
          <p:cNvPr id="6216" name="Picture 7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7725" y="2079625"/>
            <a:ext cx="10033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17" name="Rectangle 73"/>
          <p:cNvSpPr>
            <a:spLocks noChangeArrowheads="1"/>
          </p:cNvSpPr>
          <p:nvPr/>
        </p:nvSpPr>
        <p:spPr bwMode="auto">
          <a:xfrm>
            <a:off x="2435225" y="3552825"/>
            <a:ext cx="141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>
                <a:solidFill>
                  <a:schemeClr val="bg2"/>
                </a:solidFill>
                <a:latin typeface="Arial" pitchFamily="34" charset="0"/>
              </a:rPr>
              <a:t>Data</a:t>
            </a:r>
          </a:p>
          <a:p>
            <a:pPr algn="ctr"/>
            <a:r>
              <a:rPr lang="en-US" sz="1800" b="1">
                <a:solidFill>
                  <a:schemeClr val="bg2"/>
                </a:solidFill>
                <a:latin typeface="Arial" pitchFamily="34" charset="0"/>
              </a:rPr>
              <a:t>Warehouse</a:t>
            </a:r>
          </a:p>
        </p:txBody>
      </p:sp>
      <p:grpSp>
        <p:nvGrpSpPr>
          <p:cNvPr id="10" name="Group 74"/>
          <p:cNvGrpSpPr>
            <a:grpSpLocks/>
          </p:cNvGrpSpPr>
          <p:nvPr/>
        </p:nvGrpSpPr>
        <p:grpSpPr bwMode="auto">
          <a:xfrm>
            <a:off x="933450" y="6019800"/>
            <a:ext cx="76200" cy="228600"/>
            <a:chOff x="588" y="3792"/>
            <a:chExt cx="48" cy="144"/>
          </a:xfrm>
        </p:grpSpPr>
        <p:sp>
          <p:nvSpPr>
            <p:cNvPr id="6219" name="AutoShape 75"/>
            <p:cNvSpPr>
              <a:spLocks noChangeArrowheads="1"/>
            </p:cNvSpPr>
            <p:nvPr/>
          </p:nvSpPr>
          <p:spPr bwMode="black">
            <a:xfrm>
              <a:off x="588" y="3792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20" name="AutoShape 76"/>
            <p:cNvSpPr>
              <a:spLocks noChangeArrowheads="1"/>
            </p:cNvSpPr>
            <p:nvPr/>
          </p:nvSpPr>
          <p:spPr bwMode="black">
            <a:xfrm rot="10800000" flipH="1">
              <a:off x="588" y="3888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21" name="Line 77"/>
            <p:cNvSpPr>
              <a:spLocks noChangeShapeType="1"/>
            </p:cNvSpPr>
            <p:nvPr/>
          </p:nvSpPr>
          <p:spPr bwMode="black">
            <a:xfrm>
              <a:off x="612" y="384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11" name="Group 78"/>
          <p:cNvGrpSpPr>
            <a:grpSpLocks/>
          </p:cNvGrpSpPr>
          <p:nvPr/>
        </p:nvGrpSpPr>
        <p:grpSpPr bwMode="auto">
          <a:xfrm>
            <a:off x="1924050" y="6019800"/>
            <a:ext cx="76200" cy="228600"/>
            <a:chOff x="1212" y="3792"/>
            <a:chExt cx="48" cy="144"/>
          </a:xfrm>
        </p:grpSpPr>
        <p:sp>
          <p:nvSpPr>
            <p:cNvPr id="6223" name="AutoShape 79"/>
            <p:cNvSpPr>
              <a:spLocks noChangeArrowheads="1"/>
            </p:cNvSpPr>
            <p:nvPr/>
          </p:nvSpPr>
          <p:spPr bwMode="black">
            <a:xfrm>
              <a:off x="1212" y="3792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24" name="AutoShape 80"/>
            <p:cNvSpPr>
              <a:spLocks noChangeArrowheads="1"/>
            </p:cNvSpPr>
            <p:nvPr/>
          </p:nvSpPr>
          <p:spPr bwMode="black">
            <a:xfrm rot="10800000" flipH="1">
              <a:off x="1212" y="3888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25" name="Line 81"/>
            <p:cNvSpPr>
              <a:spLocks noChangeShapeType="1"/>
            </p:cNvSpPr>
            <p:nvPr/>
          </p:nvSpPr>
          <p:spPr bwMode="black">
            <a:xfrm>
              <a:off x="1236" y="384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12" name="Group 82"/>
          <p:cNvGrpSpPr>
            <a:grpSpLocks/>
          </p:cNvGrpSpPr>
          <p:nvPr/>
        </p:nvGrpSpPr>
        <p:grpSpPr bwMode="auto">
          <a:xfrm>
            <a:off x="3143250" y="6019800"/>
            <a:ext cx="76200" cy="228600"/>
            <a:chOff x="1980" y="3792"/>
            <a:chExt cx="48" cy="144"/>
          </a:xfrm>
        </p:grpSpPr>
        <p:sp>
          <p:nvSpPr>
            <p:cNvPr id="6227" name="AutoShape 83"/>
            <p:cNvSpPr>
              <a:spLocks noChangeArrowheads="1"/>
            </p:cNvSpPr>
            <p:nvPr/>
          </p:nvSpPr>
          <p:spPr bwMode="black">
            <a:xfrm>
              <a:off x="1980" y="3792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28" name="AutoShape 84"/>
            <p:cNvSpPr>
              <a:spLocks noChangeArrowheads="1"/>
            </p:cNvSpPr>
            <p:nvPr/>
          </p:nvSpPr>
          <p:spPr bwMode="black">
            <a:xfrm rot="10800000" flipH="1">
              <a:off x="1980" y="3888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29" name="Line 85"/>
            <p:cNvSpPr>
              <a:spLocks noChangeShapeType="1"/>
            </p:cNvSpPr>
            <p:nvPr/>
          </p:nvSpPr>
          <p:spPr bwMode="black">
            <a:xfrm>
              <a:off x="2004" y="384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13" name="Group 86"/>
          <p:cNvGrpSpPr>
            <a:grpSpLocks/>
          </p:cNvGrpSpPr>
          <p:nvPr/>
        </p:nvGrpSpPr>
        <p:grpSpPr bwMode="auto">
          <a:xfrm>
            <a:off x="4972050" y="6019800"/>
            <a:ext cx="76200" cy="228600"/>
            <a:chOff x="3132" y="3792"/>
            <a:chExt cx="48" cy="144"/>
          </a:xfrm>
        </p:grpSpPr>
        <p:sp>
          <p:nvSpPr>
            <p:cNvPr id="6231" name="AutoShape 87"/>
            <p:cNvSpPr>
              <a:spLocks noChangeArrowheads="1"/>
            </p:cNvSpPr>
            <p:nvPr/>
          </p:nvSpPr>
          <p:spPr bwMode="black">
            <a:xfrm>
              <a:off x="3132" y="3792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32" name="AutoShape 88"/>
            <p:cNvSpPr>
              <a:spLocks noChangeArrowheads="1"/>
            </p:cNvSpPr>
            <p:nvPr/>
          </p:nvSpPr>
          <p:spPr bwMode="black">
            <a:xfrm rot="10800000" flipH="1">
              <a:off x="3132" y="3888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33" name="Line 89"/>
            <p:cNvSpPr>
              <a:spLocks noChangeShapeType="1"/>
            </p:cNvSpPr>
            <p:nvPr/>
          </p:nvSpPr>
          <p:spPr bwMode="black">
            <a:xfrm>
              <a:off x="3156" y="384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14" name="Group 90"/>
          <p:cNvGrpSpPr>
            <a:grpSpLocks/>
          </p:cNvGrpSpPr>
          <p:nvPr/>
        </p:nvGrpSpPr>
        <p:grpSpPr bwMode="auto">
          <a:xfrm>
            <a:off x="7334250" y="6019800"/>
            <a:ext cx="76200" cy="228600"/>
            <a:chOff x="4620" y="3792"/>
            <a:chExt cx="48" cy="144"/>
          </a:xfrm>
        </p:grpSpPr>
        <p:sp>
          <p:nvSpPr>
            <p:cNvPr id="6235" name="AutoShape 91"/>
            <p:cNvSpPr>
              <a:spLocks noChangeArrowheads="1"/>
            </p:cNvSpPr>
            <p:nvPr/>
          </p:nvSpPr>
          <p:spPr bwMode="black">
            <a:xfrm>
              <a:off x="4620" y="3792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36" name="AutoShape 92"/>
            <p:cNvSpPr>
              <a:spLocks noChangeArrowheads="1"/>
            </p:cNvSpPr>
            <p:nvPr/>
          </p:nvSpPr>
          <p:spPr bwMode="black">
            <a:xfrm rot="10800000" flipH="1">
              <a:off x="4620" y="3888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37" name="Line 93"/>
            <p:cNvSpPr>
              <a:spLocks noChangeShapeType="1"/>
            </p:cNvSpPr>
            <p:nvPr/>
          </p:nvSpPr>
          <p:spPr bwMode="black">
            <a:xfrm>
              <a:off x="4644" y="384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15" name="Group 94"/>
          <p:cNvGrpSpPr>
            <a:grpSpLocks/>
          </p:cNvGrpSpPr>
          <p:nvPr/>
        </p:nvGrpSpPr>
        <p:grpSpPr bwMode="auto">
          <a:xfrm>
            <a:off x="933450" y="5562600"/>
            <a:ext cx="76200" cy="228600"/>
            <a:chOff x="588" y="3504"/>
            <a:chExt cx="48" cy="144"/>
          </a:xfrm>
        </p:grpSpPr>
        <p:sp>
          <p:nvSpPr>
            <p:cNvPr id="6239" name="AutoShape 95"/>
            <p:cNvSpPr>
              <a:spLocks noChangeArrowheads="1"/>
            </p:cNvSpPr>
            <p:nvPr/>
          </p:nvSpPr>
          <p:spPr bwMode="black">
            <a:xfrm>
              <a:off x="588" y="3504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40" name="AutoShape 96"/>
            <p:cNvSpPr>
              <a:spLocks noChangeArrowheads="1"/>
            </p:cNvSpPr>
            <p:nvPr/>
          </p:nvSpPr>
          <p:spPr bwMode="black">
            <a:xfrm rot="10800000" flipH="1">
              <a:off x="588" y="3600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41" name="Line 97"/>
            <p:cNvSpPr>
              <a:spLocks noChangeShapeType="1"/>
            </p:cNvSpPr>
            <p:nvPr/>
          </p:nvSpPr>
          <p:spPr bwMode="black">
            <a:xfrm>
              <a:off x="612" y="3552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16" name="Group 98"/>
          <p:cNvGrpSpPr>
            <a:grpSpLocks/>
          </p:cNvGrpSpPr>
          <p:nvPr/>
        </p:nvGrpSpPr>
        <p:grpSpPr bwMode="auto">
          <a:xfrm>
            <a:off x="1924050" y="5562600"/>
            <a:ext cx="76200" cy="228600"/>
            <a:chOff x="1212" y="3504"/>
            <a:chExt cx="48" cy="144"/>
          </a:xfrm>
        </p:grpSpPr>
        <p:sp>
          <p:nvSpPr>
            <p:cNvPr id="6243" name="AutoShape 99"/>
            <p:cNvSpPr>
              <a:spLocks noChangeArrowheads="1"/>
            </p:cNvSpPr>
            <p:nvPr/>
          </p:nvSpPr>
          <p:spPr bwMode="black">
            <a:xfrm>
              <a:off x="1212" y="3504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44" name="AutoShape 100"/>
            <p:cNvSpPr>
              <a:spLocks noChangeArrowheads="1"/>
            </p:cNvSpPr>
            <p:nvPr/>
          </p:nvSpPr>
          <p:spPr bwMode="black">
            <a:xfrm rot="10800000" flipH="1">
              <a:off x="1212" y="3600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45" name="Line 101"/>
            <p:cNvSpPr>
              <a:spLocks noChangeShapeType="1"/>
            </p:cNvSpPr>
            <p:nvPr/>
          </p:nvSpPr>
          <p:spPr bwMode="black">
            <a:xfrm>
              <a:off x="1236" y="3552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17" name="Group 102"/>
          <p:cNvGrpSpPr>
            <a:grpSpLocks/>
          </p:cNvGrpSpPr>
          <p:nvPr/>
        </p:nvGrpSpPr>
        <p:grpSpPr bwMode="auto">
          <a:xfrm>
            <a:off x="3143250" y="5562600"/>
            <a:ext cx="76200" cy="228600"/>
            <a:chOff x="1980" y="3504"/>
            <a:chExt cx="48" cy="144"/>
          </a:xfrm>
        </p:grpSpPr>
        <p:sp>
          <p:nvSpPr>
            <p:cNvPr id="6247" name="AutoShape 103"/>
            <p:cNvSpPr>
              <a:spLocks noChangeArrowheads="1"/>
            </p:cNvSpPr>
            <p:nvPr/>
          </p:nvSpPr>
          <p:spPr bwMode="black">
            <a:xfrm>
              <a:off x="1980" y="3504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48" name="AutoShape 104"/>
            <p:cNvSpPr>
              <a:spLocks noChangeArrowheads="1"/>
            </p:cNvSpPr>
            <p:nvPr/>
          </p:nvSpPr>
          <p:spPr bwMode="black">
            <a:xfrm rot="10800000" flipH="1">
              <a:off x="1980" y="3600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49" name="Line 105"/>
            <p:cNvSpPr>
              <a:spLocks noChangeShapeType="1"/>
            </p:cNvSpPr>
            <p:nvPr/>
          </p:nvSpPr>
          <p:spPr bwMode="black">
            <a:xfrm>
              <a:off x="2004" y="3552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18" name="Group 106"/>
          <p:cNvGrpSpPr>
            <a:grpSpLocks/>
          </p:cNvGrpSpPr>
          <p:nvPr/>
        </p:nvGrpSpPr>
        <p:grpSpPr bwMode="auto">
          <a:xfrm>
            <a:off x="4972050" y="5562600"/>
            <a:ext cx="76200" cy="228600"/>
            <a:chOff x="3132" y="3504"/>
            <a:chExt cx="48" cy="144"/>
          </a:xfrm>
        </p:grpSpPr>
        <p:sp>
          <p:nvSpPr>
            <p:cNvPr id="6251" name="AutoShape 107"/>
            <p:cNvSpPr>
              <a:spLocks noChangeArrowheads="1"/>
            </p:cNvSpPr>
            <p:nvPr/>
          </p:nvSpPr>
          <p:spPr bwMode="black">
            <a:xfrm>
              <a:off x="3132" y="3504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52" name="AutoShape 108"/>
            <p:cNvSpPr>
              <a:spLocks noChangeArrowheads="1"/>
            </p:cNvSpPr>
            <p:nvPr/>
          </p:nvSpPr>
          <p:spPr bwMode="black">
            <a:xfrm rot="10800000" flipH="1">
              <a:off x="3132" y="3600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53" name="Line 109"/>
            <p:cNvSpPr>
              <a:spLocks noChangeShapeType="1"/>
            </p:cNvSpPr>
            <p:nvPr/>
          </p:nvSpPr>
          <p:spPr bwMode="black">
            <a:xfrm>
              <a:off x="3156" y="3552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19" name="Group 110"/>
          <p:cNvGrpSpPr>
            <a:grpSpLocks/>
          </p:cNvGrpSpPr>
          <p:nvPr/>
        </p:nvGrpSpPr>
        <p:grpSpPr bwMode="auto">
          <a:xfrm>
            <a:off x="7334250" y="5562600"/>
            <a:ext cx="76200" cy="228600"/>
            <a:chOff x="4620" y="3504"/>
            <a:chExt cx="48" cy="144"/>
          </a:xfrm>
        </p:grpSpPr>
        <p:sp>
          <p:nvSpPr>
            <p:cNvPr id="6255" name="AutoShape 111"/>
            <p:cNvSpPr>
              <a:spLocks noChangeArrowheads="1"/>
            </p:cNvSpPr>
            <p:nvPr/>
          </p:nvSpPr>
          <p:spPr bwMode="black">
            <a:xfrm>
              <a:off x="4620" y="3504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56" name="AutoShape 112"/>
            <p:cNvSpPr>
              <a:spLocks noChangeArrowheads="1"/>
            </p:cNvSpPr>
            <p:nvPr/>
          </p:nvSpPr>
          <p:spPr bwMode="black">
            <a:xfrm rot="10800000" flipH="1">
              <a:off x="4620" y="3600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57" name="Line 113"/>
            <p:cNvSpPr>
              <a:spLocks noChangeShapeType="1"/>
            </p:cNvSpPr>
            <p:nvPr/>
          </p:nvSpPr>
          <p:spPr bwMode="black">
            <a:xfrm>
              <a:off x="4644" y="3552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 Data Description</a:t>
            </a:r>
          </a:p>
        </p:txBody>
      </p:sp>
      <p:sp>
        <p:nvSpPr>
          <p:cNvPr id="7173" name="Rectangle 5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Information about the data warehouse system</a:t>
            </a:r>
          </a:p>
          <a:p>
            <a:pPr lvl="1"/>
            <a:r>
              <a:rPr lang="en-US" b="1"/>
              <a:t>Content</a:t>
            </a:r>
          </a:p>
          <a:p>
            <a:pPr lvl="1"/>
            <a:r>
              <a:rPr lang="en-US" b="1"/>
              <a:t>Organizational</a:t>
            </a:r>
          </a:p>
          <a:p>
            <a:pPr lvl="1"/>
            <a:r>
              <a:rPr lang="en-US" b="1"/>
              <a:t>Structural</a:t>
            </a:r>
          </a:p>
          <a:p>
            <a:pPr lvl="1"/>
            <a:r>
              <a:rPr lang="en-US" b="1"/>
              <a:t>Management Information</a:t>
            </a:r>
          </a:p>
          <a:p>
            <a:pPr lvl="1"/>
            <a:r>
              <a:rPr lang="en-US" b="1"/>
              <a:t>Scheduling Information</a:t>
            </a:r>
          </a:p>
          <a:p>
            <a:pPr lvl="1"/>
            <a:r>
              <a:rPr lang="en-US" b="1"/>
              <a:t>Contact Information</a:t>
            </a:r>
          </a:p>
          <a:p>
            <a:pPr lvl="1"/>
            <a:r>
              <a:rPr lang="en-US" b="1"/>
              <a:t>Technical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Why Do You Need Meta Data?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Share resources</a:t>
            </a:r>
          </a:p>
          <a:p>
            <a:pPr lvl="1"/>
            <a:r>
              <a:rPr lang="en-US"/>
              <a:t>Users</a:t>
            </a:r>
          </a:p>
          <a:p>
            <a:pPr lvl="1"/>
            <a:r>
              <a:rPr lang="en-US"/>
              <a:t>Tools</a:t>
            </a:r>
          </a:p>
          <a:p>
            <a:r>
              <a:rPr lang="en-US"/>
              <a:t>Document system</a:t>
            </a:r>
          </a:p>
          <a:p>
            <a:r>
              <a:rPr lang="en-US"/>
              <a:t>Without metadata</a:t>
            </a:r>
          </a:p>
          <a:p>
            <a:pPr lvl="1"/>
            <a:r>
              <a:rPr lang="en-US"/>
              <a:t>Not Sustainable</a:t>
            </a:r>
          </a:p>
          <a:p>
            <a:pPr lvl="1"/>
            <a:r>
              <a:rPr lang="en-US"/>
              <a:t>Not able to fully utilize resource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Metadata Life Cycle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57298"/>
            <a:ext cx="9144000" cy="4114800"/>
          </a:xfrm>
        </p:spPr>
        <p:txBody>
          <a:bodyPr/>
          <a:lstStyle/>
          <a:p>
            <a:r>
              <a:rPr lang="en-US" sz="2800" dirty="0"/>
              <a:t>Collection - Identify metadata and capture into repository; automate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Maintenance - Put in place processes to synchronize metadata automatically with changing data architecture; </a:t>
            </a:r>
            <a:r>
              <a:rPr lang="en-US" sz="2800" dirty="0" smtClean="0"/>
              <a:t>automate</a:t>
            </a:r>
          </a:p>
          <a:p>
            <a:endParaRPr lang="en-US" sz="2800" dirty="0"/>
          </a:p>
          <a:p>
            <a:r>
              <a:rPr lang="en-US" sz="2800" dirty="0"/>
              <a:t>Deployment - Provide metadata to users in the right form and with the right tools; match metadata offered to specific needs of each audience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Metadata Collection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428736"/>
            <a:ext cx="8215370" cy="4114800"/>
          </a:xfrm>
        </p:spPr>
        <p:txBody>
          <a:bodyPr/>
          <a:lstStyle/>
          <a:p>
            <a:r>
              <a:rPr lang="en-US" sz="2400" dirty="0"/>
              <a:t>Right metadata at the right time</a:t>
            </a:r>
          </a:p>
          <a:p>
            <a:r>
              <a:rPr lang="en-US" sz="2400" dirty="0"/>
              <a:t>Variety of collection strategies</a:t>
            </a:r>
          </a:p>
          <a:p>
            <a:r>
              <a:rPr lang="en-US" sz="2400" dirty="0"/>
              <a:t>Sources</a:t>
            </a:r>
          </a:p>
          <a:p>
            <a:pPr lvl="1"/>
            <a:r>
              <a:rPr lang="en-US" sz="2400" dirty="0"/>
              <a:t>potential sources of data for DW</a:t>
            </a:r>
          </a:p>
          <a:p>
            <a:pPr lvl="1"/>
            <a:r>
              <a:rPr lang="en-US" sz="2400" dirty="0"/>
              <a:t>external data</a:t>
            </a:r>
          </a:p>
          <a:p>
            <a:pPr lvl="1"/>
            <a:r>
              <a:rPr lang="en-US" sz="2400" dirty="0"/>
              <a:t>data structures</a:t>
            </a:r>
          </a:p>
          <a:p>
            <a:r>
              <a:rPr lang="en-US" sz="2400" dirty="0"/>
              <a:t>Data Models - enterprise data model start point</a:t>
            </a:r>
          </a:p>
          <a:p>
            <a:pPr lvl="1"/>
            <a:r>
              <a:rPr lang="en-US" sz="2400" dirty="0"/>
              <a:t>import from CASE tool</a:t>
            </a:r>
          </a:p>
          <a:p>
            <a:pPr lvl="1"/>
            <a:r>
              <a:rPr lang="en-US" sz="2400" dirty="0"/>
              <a:t>correlate enterprise and warehouse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Metadata Collection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28736"/>
            <a:ext cx="9144000" cy="4114800"/>
          </a:xfrm>
        </p:spPr>
        <p:txBody>
          <a:bodyPr/>
          <a:lstStyle/>
          <a:p>
            <a:r>
              <a:rPr lang="en-US" sz="2800" dirty="0"/>
              <a:t>Warehouse mappings</a:t>
            </a:r>
          </a:p>
          <a:p>
            <a:pPr lvl="1"/>
            <a:r>
              <a:rPr lang="en-US" dirty="0"/>
              <a:t>map operational data into warehouse data structure</a:t>
            </a:r>
          </a:p>
          <a:p>
            <a:pPr lvl="1"/>
            <a:r>
              <a:rPr lang="en-US" dirty="0"/>
              <a:t>Need record of logical connection used for mapping and transformation</a:t>
            </a:r>
          </a:p>
          <a:p>
            <a:r>
              <a:rPr lang="en-US" sz="2800" dirty="0"/>
              <a:t>Warehouse usage information </a:t>
            </a:r>
          </a:p>
          <a:p>
            <a:pPr lvl="1"/>
            <a:r>
              <a:rPr lang="en-US" dirty="0"/>
              <a:t>After roll out</a:t>
            </a:r>
          </a:p>
          <a:p>
            <a:pPr lvl="1"/>
            <a:r>
              <a:rPr lang="en-US" dirty="0"/>
              <a:t>What tables accessed, by whom and for what</a:t>
            </a:r>
          </a:p>
          <a:p>
            <a:pPr lvl="1"/>
            <a:r>
              <a:rPr lang="en-US" dirty="0"/>
              <a:t>What queries written</a:t>
            </a:r>
          </a:p>
          <a:p>
            <a:pPr lvl="1"/>
            <a:r>
              <a:rPr lang="en-US" dirty="0"/>
              <a:t>Capture nature of business problem or query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Maintaining Metadata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 to date with reality</a:t>
            </a:r>
          </a:p>
          <a:p>
            <a:r>
              <a:rPr lang="en-US"/>
              <a:t>Capture incremental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Metadata Deployment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28736"/>
            <a:ext cx="9144000" cy="4114800"/>
          </a:xfrm>
        </p:spPr>
        <p:txBody>
          <a:bodyPr/>
          <a:lstStyle/>
          <a:p>
            <a:r>
              <a:rPr lang="en-US" sz="2400" dirty="0"/>
              <a:t>Warehouse developers need:</a:t>
            </a:r>
          </a:p>
          <a:p>
            <a:pPr lvl="1"/>
            <a:r>
              <a:rPr lang="en-US" sz="2400" dirty="0"/>
              <a:t>physical structure info for data sources</a:t>
            </a:r>
          </a:p>
          <a:p>
            <a:pPr lvl="1"/>
            <a:r>
              <a:rPr lang="en-US" sz="2400" dirty="0"/>
              <a:t>enterprise data model</a:t>
            </a:r>
          </a:p>
          <a:p>
            <a:pPr lvl="1"/>
            <a:r>
              <a:rPr lang="en-US" sz="2400" dirty="0"/>
              <a:t>warehouse data model</a:t>
            </a:r>
          </a:p>
          <a:p>
            <a:pPr lvl="1"/>
            <a:r>
              <a:rPr lang="en-US" sz="2400" dirty="0"/>
              <a:t>concerned with accuracy, completeness and flexibility of metadata</a:t>
            </a:r>
          </a:p>
          <a:p>
            <a:pPr lvl="1"/>
            <a:r>
              <a:rPr lang="en-US" sz="2400" dirty="0"/>
              <a:t>Need access to comprehensive impact analysis capabilities</a:t>
            </a:r>
          </a:p>
          <a:p>
            <a:pPr lvl="1"/>
            <a:r>
              <a:rPr lang="en-US" sz="2400" dirty="0"/>
              <a:t>Need to defend against accuracy &amp; integrity questions</a:t>
            </a:r>
          </a:p>
          <a:p>
            <a:endParaRPr lang="en-US" sz="2400" dirty="0"/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metadata?</a:t>
            </a:r>
          </a:p>
          <a:p>
            <a:r>
              <a:rPr lang="en-US"/>
              <a:t>Why is it needed?</a:t>
            </a:r>
          </a:p>
          <a:p>
            <a:r>
              <a:rPr lang="en-US"/>
              <a:t>Types of metadata</a:t>
            </a:r>
          </a:p>
          <a:p>
            <a:r>
              <a:rPr lang="en-US"/>
              <a:t>Metadata life cycle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 Data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Types </a:t>
            </a:r>
          </a:p>
          <a:p>
            <a:pPr lvl="1"/>
            <a:r>
              <a:rPr lang="en-US"/>
              <a:t>Technical</a:t>
            </a:r>
          </a:p>
          <a:p>
            <a:pPr lvl="1"/>
            <a:r>
              <a:rPr lang="en-US"/>
              <a:t>Business / User</a:t>
            </a:r>
          </a:p>
          <a:p>
            <a:r>
              <a:rPr lang="en-US"/>
              <a:t>Levels</a:t>
            </a:r>
          </a:p>
          <a:p>
            <a:pPr lvl="1"/>
            <a:r>
              <a:rPr lang="en-US"/>
              <a:t>Core</a:t>
            </a:r>
          </a:p>
          <a:p>
            <a:pPr lvl="1"/>
            <a:r>
              <a:rPr lang="en-US"/>
              <a:t>Basic</a:t>
            </a:r>
          </a:p>
          <a:p>
            <a:pPr lvl="1"/>
            <a:r>
              <a:rPr lang="en-US"/>
              <a:t>Deluxe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Core Technical Meta Data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Source</a:t>
            </a:r>
          </a:p>
          <a:p>
            <a:r>
              <a:rPr lang="en-US"/>
              <a:t>Target</a:t>
            </a:r>
          </a:p>
          <a:p>
            <a:r>
              <a:rPr lang="en-US"/>
              <a:t>Algorithm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Technical Meta Data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1285860"/>
            <a:ext cx="7467600" cy="4114800"/>
          </a:xfrm>
        </p:spPr>
        <p:txBody>
          <a:bodyPr/>
          <a:lstStyle/>
          <a:p>
            <a:r>
              <a:rPr lang="en-US" sz="2800" dirty="0"/>
              <a:t>History of transformation changes </a:t>
            </a:r>
          </a:p>
          <a:p>
            <a:r>
              <a:rPr lang="en-US" sz="2800" dirty="0"/>
              <a:t>Business rules </a:t>
            </a:r>
          </a:p>
          <a:p>
            <a:pPr>
              <a:spcBef>
                <a:spcPct val="0"/>
              </a:spcBef>
            </a:pPr>
            <a:r>
              <a:rPr lang="en-US" sz="2800" dirty="0"/>
              <a:t>Source program / system name</a:t>
            </a:r>
          </a:p>
          <a:p>
            <a:pPr>
              <a:spcBef>
                <a:spcPct val="0"/>
              </a:spcBef>
            </a:pPr>
            <a:r>
              <a:rPr lang="en-US" sz="2800" dirty="0"/>
              <a:t>Source program author / owner</a:t>
            </a:r>
          </a:p>
          <a:p>
            <a:pPr>
              <a:spcBef>
                <a:spcPct val="0"/>
              </a:spcBef>
            </a:pPr>
            <a:r>
              <a:rPr lang="en-US" sz="2800" dirty="0"/>
              <a:t>Extract program name &amp; version</a:t>
            </a:r>
          </a:p>
          <a:p>
            <a:pPr>
              <a:spcBef>
                <a:spcPct val="0"/>
              </a:spcBef>
            </a:pPr>
            <a:r>
              <a:rPr lang="en-US" sz="2800" dirty="0"/>
              <a:t>Extract program author / owner</a:t>
            </a:r>
          </a:p>
          <a:p>
            <a:pPr>
              <a:spcBef>
                <a:spcPct val="0"/>
              </a:spcBef>
            </a:pPr>
            <a:r>
              <a:rPr lang="en-US" sz="2800" dirty="0"/>
              <a:t>Extract JCL / Script name</a:t>
            </a:r>
          </a:p>
          <a:p>
            <a:pPr>
              <a:spcBef>
                <a:spcPct val="0"/>
              </a:spcBef>
            </a:pPr>
            <a:r>
              <a:rPr lang="en-US" sz="2800" dirty="0"/>
              <a:t>Extract JCL / Script author / owner</a:t>
            </a:r>
          </a:p>
          <a:p>
            <a:pPr>
              <a:spcBef>
                <a:spcPct val="0"/>
              </a:spcBef>
            </a:pPr>
            <a:r>
              <a:rPr lang="en-US" sz="2800" dirty="0"/>
              <a:t>Load JCL / Script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Technical Meta Data (con’t)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Load JCL / Script author / owner</a:t>
            </a:r>
          </a:p>
          <a:p>
            <a:pPr>
              <a:spcBef>
                <a:spcPct val="0"/>
              </a:spcBef>
            </a:pPr>
            <a:r>
              <a:rPr lang="en-US"/>
              <a:t>Load frequency</a:t>
            </a:r>
          </a:p>
          <a:p>
            <a:pPr>
              <a:spcBef>
                <a:spcPct val="0"/>
              </a:spcBef>
            </a:pPr>
            <a:r>
              <a:rPr lang="en-US"/>
              <a:t>Extract dependencies</a:t>
            </a:r>
          </a:p>
          <a:p>
            <a:pPr>
              <a:spcBef>
                <a:spcPct val="0"/>
              </a:spcBef>
            </a:pPr>
            <a:r>
              <a:rPr lang="en-US"/>
              <a:t>Transformation dependencies</a:t>
            </a:r>
          </a:p>
          <a:p>
            <a:pPr>
              <a:spcBef>
                <a:spcPct val="0"/>
              </a:spcBef>
            </a:pPr>
            <a:r>
              <a:rPr lang="en-US"/>
              <a:t>Load dependencies</a:t>
            </a:r>
          </a:p>
          <a:p>
            <a:pPr>
              <a:spcBef>
                <a:spcPct val="0"/>
              </a:spcBef>
            </a:pPr>
            <a:r>
              <a:rPr lang="en-US"/>
              <a:t>Load completion date / time stamp</a:t>
            </a:r>
          </a:p>
          <a:p>
            <a:pPr>
              <a:spcBef>
                <a:spcPct val="0"/>
              </a:spcBef>
            </a:pPr>
            <a:r>
              <a:rPr lang="en-US"/>
              <a:t>Load completion record count</a:t>
            </a:r>
          </a:p>
          <a:p>
            <a:pPr>
              <a:spcBef>
                <a:spcPct val="0"/>
              </a:spcBef>
            </a:pPr>
            <a:r>
              <a:rPr lang="en-US"/>
              <a:t>Load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Deluxe Technical Meta Data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Source system platform</a:t>
            </a:r>
          </a:p>
          <a:p>
            <a:r>
              <a:rPr lang="en-US"/>
              <a:t>Source system network address</a:t>
            </a:r>
          </a:p>
          <a:p>
            <a:r>
              <a:rPr lang="en-US"/>
              <a:t>Source system support contact</a:t>
            </a:r>
          </a:p>
          <a:p>
            <a:pPr>
              <a:spcBef>
                <a:spcPct val="0"/>
              </a:spcBef>
            </a:pPr>
            <a:r>
              <a:rPr lang="en-US"/>
              <a:t>Source system support phone / beeper</a:t>
            </a:r>
          </a:p>
          <a:p>
            <a:pPr>
              <a:spcBef>
                <a:spcPct val="0"/>
              </a:spcBef>
            </a:pPr>
            <a:r>
              <a:rPr lang="en-US"/>
              <a:t>Target system platform</a:t>
            </a:r>
          </a:p>
          <a:p>
            <a:pPr>
              <a:spcBef>
                <a:spcPct val="0"/>
              </a:spcBef>
            </a:pPr>
            <a:r>
              <a:rPr lang="en-US"/>
              <a:t>Target system network address</a:t>
            </a:r>
          </a:p>
          <a:p>
            <a:pPr>
              <a:spcBef>
                <a:spcPct val="0"/>
              </a:spcBef>
            </a:pPr>
            <a:r>
              <a:rPr lang="en-US"/>
              <a:t>Target system support contact</a:t>
            </a:r>
          </a:p>
          <a:p>
            <a:pPr>
              <a:spcBef>
                <a:spcPct val="0"/>
              </a:spcBef>
            </a:pPr>
            <a:r>
              <a:rPr lang="en-US"/>
              <a:t>Target system support phone / beeper</a:t>
            </a:r>
          </a:p>
          <a:p>
            <a:pPr>
              <a:spcBef>
                <a:spcPct val="0"/>
              </a:spcBef>
            </a:pPr>
            <a:r>
              <a:rPr lang="en-US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Core Business Meta Data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Field / object description</a:t>
            </a:r>
          </a:p>
          <a:p>
            <a:pPr>
              <a:spcBef>
                <a:spcPct val="0"/>
              </a:spcBef>
            </a:pPr>
            <a:r>
              <a:rPr lang="en-US"/>
              <a:t>Confidence level</a:t>
            </a:r>
          </a:p>
          <a:p>
            <a:pPr>
              <a:spcBef>
                <a:spcPct val="0"/>
              </a:spcBef>
            </a:pPr>
            <a:r>
              <a:rPr lang="en-US"/>
              <a:t>Frequency of update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Business Meta Data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Source system name</a:t>
            </a:r>
          </a:p>
          <a:p>
            <a:r>
              <a:rPr lang="en-US"/>
              <a:t> Valid entries </a:t>
            </a:r>
            <a:r>
              <a:rPr lang="en-US" sz="2400"/>
              <a:t>(i.e. “There are three valid codes: A, B, C”)</a:t>
            </a:r>
            <a:endParaRPr lang="en-US"/>
          </a:p>
          <a:p>
            <a:pPr>
              <a:spcBef>
                <a:spcPct val="0"/>
              </a:spcBef>
            </a:pPr>
            <a:r>
              <a:rPr lang="en-US"/>
              <a:t> Formats </a:t>
            </a:r>
            <a:r>
              <a:rPr lang="en-US" sz="2800"/>
              <a:t>(i.e. Contract Date: 82/4/30)</a:t>
            </a:r>
            <a:endParaRPr lang="en-US"/>
          </a:p>
          <a:p>
            <a:pPr>
              <a:spcBef>
                <a:spcPct val="0"/>
              </a:spcBef>
            </a:pPr>
            <a:r>
              <a:rPr lang="en-US"/>
              <a:t> Business rules used to calculate or derive the data</a:t>
            </a:r>
          </a:p>
          <a:p>
            <a:pPr>
              <a:spcBef>
                <a:spcPct val="0"/>
              </a:spcBef>
            </a:pPr>
            <a:r>
              <a:rPr lang="en-US"/>
              <a:t>Changes in business rules over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Deluxe Business Meta Data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owner</a:t>
            </a:r>
          </a:p>
          <a:p>
            <a:r>
              <a:rPr lang="en-US"/>
              <a:t> Data owner contact information</a:t>
            </a:r>
          </a:p>
          <a:p>
            <a:r>
              <a:rPr lang="en-US"/>
              <a:t> Typical uses</a:t>
            </a:r>
          </a:p>
          <a:p>
            <a:r>
              <a:rPr lang="en-US"/>
              <a:t> Level of summarization</a:t>
            </a:r>
          </a:p>
          <a:p>
            <a:pPr>
              <a:spcBef>
                <a:spcPct val="0"/>
              </a:spcBef>
            </a:pPr>
            <a:r>
              <a:rPr lang="en-US"/>
              <a:t> Related fields / objects</a:t>
            </a:r>
          </a:p>
          <a:p>
            <a:pPr>
              <a:spcBef>
                <a:spcPct val="0"/>
              </a:spcBef>
            </a:pPr>
            <a:r>
              <a:rPr lang="en-US"/>
              <a:t> Existing queries / reports using this field / object</a:t>
            </a:r>
          </a:p>
          <a:p>
            <a:pPr>
              <a:spcBef>
                <a:spcPct val="0"/>
              </a:spcBef>
            </a:pPr>
            <a:r>
              <a:rPr lang="en-US"/>
              <a:t> Estimated size (tables / objects)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Amount of Meta Data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much Meta Data do I need?</a:t>
            </a:r>
          </a:p>
          <a:p>
            <a:r>
              <a:rPr lang="en-US"/>
              <a:t>As much as you can support!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 Data Functions - Technical</a:t>
            </a:r>
            <a:endParaRPr lang="en-US" sz="36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Maintenance</a:t>
            </a:r>
          </a:p>
          <a:p>
            <a:r>
              <a:rPr lang="en-US"/>
              <a:t>Troubleshooting</a:t>
            </a:r>
          </a:p>
          <a:p>
            <a:r>
              <a:rPr lang="en-US"/>
              <a:t>Documentation</a:t>
            </a:r>
          </a:p>
          <a:p>
            <a:r>
              <a:rPr lang="en-US"/>
              <a:t>Logging / Metrics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4A9EB-9939-4B30-9842-2E5F5B49F776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Metadata?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4225" y="1566863"/>
            <a:ext cx="8359775" cy="4708525"/>
          </a:xfrm>
        </p:spPr>
        <p:txBody>
          <a:bodyPr/>
          <a:lstStyle/>
          <a:p>
            <a:pPr marL="182563" indent="-182563">
              <a:spcBef>
                <a:spcPct val="50000"/>
              </a:spcBef>
            </a:pPr>
            <a:r>
              <a:rPr lang="en-US" b="1"/>
              <a:t>Data ‘reporting’ </a:t>
            </a:r>
          </a:p>
          <a:p>
            <a:pPr marL="574675" lvl="1" indent="-277813">
              <a:spcBef>
                <a:spcPct val="50000"/>
              </a:spcBef>
            </a:pPr>
            <a:r>
              <a:rPr lang="en-US"/>
              <a:t> </a:t>
            </a:r>
            <a:r>
              <a:rPr lang="en-US" sz="2000" b="1"/>
              <a:t>WHO</a:t>
            </a:r>
            <a:r>
              <a:rPr lang="en-US" sz="2000"/>
              <a:t> created the data?</a:t>
            </a:r>
          </a:p>
          <a:p>
            <a:pPr marL="574675" lvl="1" indent="-277813"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000" b="1"/>
              <a:t>WHAT</a:t>
            </a:r>
            <a:r>
              <a:rPr lang="en-US" sz="2000"/>
              <a:t> is the content of the data?</a:t>
            </a:r>
          </a:p>
          <a:p>
            <a:pPr marL="574675" lvl="1" indent="-277813"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000" b="1"/>
              <a:t>WHEN</a:t>
            </a:r>
            <a:r>
              <a:rPr lang="en-US" sz="2000"/>
              <a:t> was it created?</a:t>
            </a:r>
          </a:p>
          <a:p>
            <a:pPr marL="574675" lvl="1" indent="-277813"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000" b="1"/>
              <a:t>WHERE</a:t>
            </a:r>
            <a:r>
              <a:rPr lang="en-US" sz="2000"/>
              <a:t> is it geographically?</a:t>
            </a:r>
          </a:p>
          <a:p>
            <a:pPr marL="574675" lvl="1" indent="-277813">
              <a:spcBef>
                <a:spcPct val="50000"/>
              </a:spcBef>
            </a:pPr>
            <a:r>
              <a:rPr lang="en-US" sz="2000" b="1"/>
              <a:t> HOW</a:t>
            </a:r>
            <a:r>
              <a:rPr lang="en-US" sz="2000"/>
              <a:t> was the data developed?</a:t>
            </a:r>
          </a:p>
          <a:p>
            <a:pPr marL="574675" lvl="1" indent="-277813"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000" b="1"/>
              <a:t>WHY</a:t>
            </a:r>
            <a:r>
              <a:rPr lang="en-US" sz="2000"/>
              <a:t> was the data developed?</a:t>
            </a:r>
          </a:p>
        </p:txBody>
      </p:sp>
      <p:pic>
        <p:nvPicPr>
          <p:cNvPr id="6156" name="Picture 12" descr="j02929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8088" y="2436813"/>
            <a:ext cx="2554287" cy="248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 Data Location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DB Resident</a:t>
            </a:r>
          </a:p>
          <a:p>
            <a:pPr lvl="1"/>
            <a:r>
              <a:rPr lang="en-US"/>
              <a:t>Almost always relational</a:t>
            </a:r>
          </a:p>
          <a:p>
            <a:pPr lvl="1"/>
            <a:r>
              <a:rPr lang="en-US"/>
              <a:t>C/S predominantly</a:t>
            </a:r>
          </a:p>
          <a:p>
            <a:pPr lvl="1"/>
            <a:r>
              <a:rPr lang="en-US"/>
              <a:t>Normalized design</a:t>
            </a:r>
          </a:p>
          <a:p>
            <a:pPr lvl="1"/>
            <a:r>
              <a:rPr lang="en-US"/>
              <a:t>OODB is popular option for proprietary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Repository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Specialized databases designed to maintain metadata, together with tools and interfaces  that allow a company to collect and distribute its metadata</a:t>
            </a:r>
          </a:p>
          <a:p>
            <a:r>
              <a:rPr lang="en-US"/>
              <a:t>Repository Requirements</a:t>
            </a:r>
          </a:p>
          <a:p>
            <a:pPr lvl="1"/>
            <a:r>
              <a:rPr lang="en-US"/>
              <a:t>Logically Common</a:t>
            </a:r>
          </a:p>
          <a:p>
            <a:pPr lvl="1"/>
            <a:r>
              <a:rPr lang="en-US"/>
              <a:t>Open</a:t>
            </a:r>
          </a:p>
          <a:p>
            <a:pPr lvl="1"/>
            <a:r>
              <a:rPr lang="en-US"/>
              <a:t>Extensible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 Data Process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85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124200" y="65532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>
                <a:latin typeface="Arial" pitchFamily="34" charset="0"/>
              </a:rPr>
              <a:t>Copyright © 1997, Enterprise Group, Ltd.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76200" y="1524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/>
            <a:endParaRPr lang="nl-BE" sz="4400" i="1">
              <a:solidFill>
                <a:schemeClr val="tx2"/>
              </a:solidFill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04800" y="1524000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3200"/>
              <a:t>Integrated with entire process and data flow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FontTx/>
              <a:buChar char="–"/>
            </a:pPr>
            <a:r>
              <a:rPr lang="en-US" sz="2800"/>
              <a:t>Populated from beginning to end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FontTx/>
              <a:buChar char="–"/>
            </a:pPr>
            <a:r>
              <a:rPr lang="en-US" sz="2800"/>
              <a:t>Begin population at design phase of project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FontTx/>
              <a:buChar char="–"/>
            </a:pPr>
            <a:r>
              <a:rPr lang="en-US" sz="2800"/>
              <a:t>Dedicated resources throughout</a:t>
            </a:r>
          </a:p>
          <a:p>
            <a:pPr marL="1085850" lvl="2" indent="-2286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/>
              <a:t>Build</a:t>
            </a:r>
          </a:p>
          <a:p>
            <a:pPr marL="1085850" lvl="2" indent="-2286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/>
              <a:t>Maintain</a:t>
            </a: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blackWhite">
          <a:xfrm>
            <a:off x="539750" y="4549775"/>
            <a:ext cx="901700" cy="777875"/>
          </a:xfrm>
          <a:prstGeom prst="rightArrow">
            <a:avLst>
              <a:gd name="adj1" fmla="val 75009"/>
              <a:gd name="adj2" fmla="val 28872"/>
            </a:avLst>
          </a:prstGeom>
          <a:solidFill>
            <a:srgbClr val="E2E2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Design</a:t>
            </a:r>
          </a:p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Mapping</a:t>
            </a:r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blackWhite">
          <a:xfrm>
            <a:off x="1462088" y="4549775"/>
            <a:ext cx="1046162" cy="777875"/>
          </a:xfrm>
          <a:prstGeom prst="rightArrow">
            <a:avLst>
              <a:gd name="adj1" fmla="val 75009"/>
              <a:gd name="adj2" fmla="val 26369"/>
            </a:avLst>
          </a:prstGeom>
          <a:solidFill>
            <a:srgbClr val="E2E2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Extract</a:t>
            </a:r>
          </a:p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Scrub</a:t>
            </a:r>
          </a:p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Transform</a:t>
            </a:r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blackWhite">
          <a:xfrm>
            <a:off x="2520950" y="4549775"/>
            <a:ext cx="1519238" cy="777875"/>
          </a:xfrm>
          <a:prstGeom prst="rightArrow">
            <a:avLst>
              <a:gd name="adj1" fmla="val 75009"/>
              <a:gd name="adj2" fmla="val 28916"/>
            </a:avLst>
          </a:prstGeom>
          <a:solidFill>
            <a:srgbClr val="E2E2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Load</a:t>
            </a:r>
          </a:p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Index</a:t>
            </a:r>
          </a:p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Aggregation</a:t>
            </a:r>
          </a:p>
        </p:txBody>
      </p:sp>
      <p:sp>
        <p:nvSpPr>
          <p:cNvPr id="28684" name="AutoShape 12"/>
          <p:cNvSpPr>
            <a:spLocks noChangeArrowheads="1"/>
          </p:cNvSpPr>
          <p:nvPr/>
        </p:nvSpPr>
        <p:spPr bwMode="blackWhite">
          <a:xfrm>
            <a:off x="4044950" y="4549775"/>
            <a:ext cx="1976438" cy="777875"/>
          </a:xfrm>
          <a:prstGeom prst="rightArrow">
            <a:avLst>
              <a:gd name="adj1" fmla="val 75009"/>
              <a:gd name="adj2" fmla="val 29231"/>
            </a:avLst>
          </a:prstGeom>
          <a:solidFill>
            <a:srgbClr val="E2E2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Replication</a:t>
            </a:r>
          </a:p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Data Set Distribution</a:t>
            </a:r>
          </a:p>
        </p:txBody>
      </p:sp>
      <p:sp>
        <p:nvSpPr>
          <p:cNvPr id="28685" name="AutoShape 13"/>
          <p:cNvSpPr>
            <a:spLocks noChangeArrowheads="1"/>
          </p:cNvSpPr>
          <p:nvPr/>
        </p:nvSpPr>
        <p:spPr bwMode="blackWhite">
          <a:xfrm>
            <a:off x="6034088" y="4549775"/>
            <a:ext cx="2722562" cy="777875"/>
          </a:xfrm>
          <a:prstGeom prst="rightArrow">
            <a:avLst>
              <a:gd name="adj1" fmla="val 75009"/>
              <a:gd name="adj2" fmla="val 30819"/>
            </a:avLst>
          </a:prstGeom>
          <a:solidFill>
            <a:srgbClr val="E2E2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Access &amp; Analysis</a:t>
            </a:r>
          </a:p>
          <a:p>
            <a:pPr>
              <a:buFontTx/>
              <a:buChar char="•"/>
            </a:pPr>
            <a:r>
              <a:rPr lang="en-US" sz="1200">
                <a:solidFill>
                  <a:schemeClr val="bg2"/>
                </a:solidFill>
                <a:latin typeface="Arial" pitchFamily="34" charset="0"/>
              </a:rPr>
              <a:t>Resource Scheduling &amp; Distribution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blackWhite">
          <a:xfrm>
            <a:off x="539750" y="5492750"/>
            <a:ext cx="7988300" cy="215900"/>
          </a:xfrm>
          <a:prstGeom prst="rect">
            <a:avLst/>
          </a:prstGeom>
          <a:solidFill>
            <a:srgbClr val="00CC99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/>
            <a:r>
              <a:rPr lang="en-US" sz="1400" b="1">
                <a:solidFill>
                  <a:schemeClr val="bg2"/>
                </a:solidFill>
                <a:latin typeface="Arial" pitchFamily="34" charset="0"/>
              </a:rPr>
              <a:t>Meta Data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blackWhite">
          <a:xfrm>
            <a:off x="539750" y="5949950"/>
            <a:ext cx="7988300" cy="215900"/>
          </a:xfrm>
          <a:prstGeom prst="rect">
            <a:avLst/>
          </a:prstGeom>
          <a:solidFill>
            <a:srgbClr val="FFC267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/>
            <a:r>
              <a:rPr lang="en-US" sz="1400" b="1">
                <a:solidFill>
                  <a:schemeClr val="bg2"/>
                </a:solidFill>
                <a:latin typeface="Arial" pitchFamily="34" charset="0"/>
              </a:rPr>
              <a:t>System Monitoring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933450" y="5715000"/>
            <a:ext cx="76200" cy="228600"/>
            <a:chOff x="588" y="3600"/>
            <a:chExt cx="48" cy="144"/>
          </a:xfrm>
        </p:grpSpPr>
        <p:sp>
          <p:nvSpPr>
            <p:cNvPr id="28689" name="AutoShape 17"/>
            <p:cNvSpPr>
              <a:spLocks noChangeArrowheads="1"/>
            </p:cNvSpPr>
            <p:nvPr/>
          </p:nvSpPr>
          <p:spPr bwMode="black">
            <a:xfrm>
              <a:off x="588" y="3600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8690" name="AutoShape 18"/>
            <p:cNvSpPr>
              <a:spLocks noChangeArrowheads="1"/>
            </p:cNvSpPr>
            <p:nvPr/>
          </p:nvSpPr>
          <p:spPr bwMode="black">
            <a:xfrm rot="10800000" flipH="1">
              <a:off x="588" y="3696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8691" name="Line 19"/>
            <p:cNvSpPr>
              <a:spLocks noChangeShapeType="1"/>
            </p:cNvSpPr>
            <p:nvPr/>
          </p:nvSpPr>
          <p:spPr bwMode="black">
            <a:xfrm>
              <a:off x="612" y="3648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924050" y="5715000"/>
            <a:ext cx="76200" cy="228600"/>
            <a:chOff x="1212" y="3600"/>
            <a:chExt cx="48" cy="144"/>
          </a:xfrm>
        </p:grpSpPr>
        <p:sp>
          <p:nvSpPr>
            <p:cNvPr id="28693" name="AutoShape 21"/>
            <p:cNvSpPr>
              <a:spLocks noChangeArrowheads="1"/>
            </p:cNvSpPr>
            <p:nvPr/>
          </p:nvSpPr>
          <p:spPr bwMode="black">
            <a:xfrm>
              <a:off x="1212" y="3600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8694" name="AutoShape 22"/>
            <p:cNvSpPr>
              <a:spLocks noChangeArrowheads="1"/>
            </p:cNvSpPr>
            <p:nvPr/>
          </p:nvSpPr>
          <p:spPr bwMode="black">
            <a:xfrm rot="10800000" flipH="1">
              <a:off x="1212" y="3696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8695" name="Line 23"/>
            <p:cNvSpPr>
              <a:spLocks noChangeShapeType="1"/>
            </p:cNvSpPr>
            <p:nvPr/>
          </p:nvSpPr>
          <p:spPr bwMode="black">
            <a:xfrm>
              <a:off x="1236" y="3648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143250" y="5715000"/>
            <a:ext cx="76200" cy="228600"/>
            <a:chOff x="1980" y="3600"/>
            <a:chExt cx="48" cy="144"/>
          </a:xfrm>
        </p:grpSpPr>
        <p:sp>
          <p:nvSpPr>
            <p:cNvPr id="28697" name="AutoShape 25"/>
            <p:cNvSpPr>
              <a:spLocks noChangeArrowheads="1"/>
            </p:cNvSpPr>
            <p:nvPr/>
          </p:nvSpPr>
          <p:spPr bwMode="black">
            <a:xfrm>
              <a:off x="1980" y="3600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8698" name="AutoShape 26"/>
            <p:cNvSpPr>
              <a:spLocks noChangeArrowheads="1"/>
            </p:cNvSpPr>
            <p:nvPr/>
          </p:nvSpPr>
          <p:spPr bwMode="black">
            <a:xfrm rot="10800000" flipH="1">
              <a:off x="1980" y="3696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8699" name="Line 27"/>
            <p:cNvSpPr>
              <a:spLocks noChangeShapeType="1"/>
            </p:cNvSpPr>
            <p:nvPr/>
          </p:nvSpPr>
          <p:spPr bwMode="black">
            <a:xfrm>
              <a:off x="2004" y="3648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972050" y="5715000"/>
            <a:ext cx="76200" cy="228600"/>
            <a:chOff x="3132" y="3600"/>
            <a:chExt cx="48" cy="144"/>
          </a:xfrm>
        </p:grpSpPr>
        <p:sp>
          <p:nvSpPr>
            <p:cNvPr id="28701" name="AutoShape 29"/>
            <p:cNvSpPr>
              <a:spLocks noChangeArrowheads="1"/>
            </p:cNvSpPr>
            <p:nvPr/>
          </p:nvSpPr>
          <p:spPr bwMode="black">
            <a:xfrm>
              <a:off x="3132" y="3600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8702" name="AutoShape 30"/>
            <p:cNvSpPr>
              <a:spLocks noChangeArrowheads="1"/>
            </p:cNvSpPr>
            <p:nvPr/>
          </p:nvSpPr>
          <p:spPr bwMode="black">
            <a:xfrm rot="10800000" flipH="1">
              <a:off x="3132" y="3696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black">
            <a:xfrm>
              <a:off x="3156" y="3648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7334250" y="5715000"/>
            <a:ext cx="76200" cy="228600"/>
            <a:chOff x="4620" y="3600"/>
            <a:chExt cx="48" cy="144"/>
          </a:xfrm>
        </p:grpSpPr>
        <p:sp>
          <p:nvSpPr>
            <p:cNvPr id="28705" name="AutoShape 33"/>
            <p:cNvSpPr>
              <a:spLocks noChangeArrowheads="1"/>
            </p:cNvSpPr>
            <p:nvPr/>
          </p:nvSpPr>
          <p:spPr bwMode="black">
            <a:xfrm>
              <a:off x="4620" y="3600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8706" name="AutoShape 34"/>
            <p:cNvSpPr>
              <a:spLocks noChangeArrowheads="1"/>
            </p:cNvSpPr>
            <p:nvPr/>
          </p:nvSpPr>
          <p:spPr bwMode="black">
            <a:xfrm rot="10800000" flipH="1">
              <a:off x="4620" y="3696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8707" name="Line 35"/>
            <p:cNvSpPr>
              <a:spLocks noChangeShapeType="1"/>
            </p:cNvSpPr>
            <p:nvPr/>
          </p:nvSpPr>
          <p:spPr bwMode="black">
            <a:xfrm>
              <a:off x="4644" y="3648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933450" y="5257800"/>
            <a:ext cx="76200" cy="228600"/>
            <a:chOff x="588" y="3312"/>
            <a:chExt cx="48" cy="144"/>
          </a:xfrm>
        </p:grpSpPr>
        <p:sp>
          <p:nvSpPr>
            <p:cNvPr id="28709" name="AutoShape 37"/>
            <p:cNvSpPr>
              <a:spLocks noChangeArrowheads="1"/>
            </p:cNvSpPr>
            <p:nvPr/>
          </p:nvSpPr>
          <p:spPr bwMode="black">
            <a:xfrm>
              <a:off x="588" y="3312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8710" name="AutoShape 38"/>
            <p:cNvSpPr>
              <a:spLocks noChangeArrowheads="1"/>
            </p:cNvSpPr>
            <p:nvPr/>
          </p:nvSpPr>
          <p:spPr bwMode="black">
            <a:xfrm rot="10800000" flipH="1">
              <a:off x="588" y="3408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8711" name="Line 39"/>
            <p:cNvSpPr>
              <a:spLocks noChangeShapeType="1"/>
            </p:cNvSpPr>
            <p:nvPr/>
          </p:nvSpPr>
          <p:spPr bwMode="black">
            <a:xfrm>
              <a:off x="612" y="336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1924050" y="5257800"/>
            <a:ext cx="76200" cy="228600"/>
            <a:chOff x="1212" y="3312"/>
            <a:chExt cx="48" cy="144"/>
          </a:xfrm>
        </p:grpSpPr>
        <p:sp>
          <p:nvSpPr>
            <p:cNvPr id="28713" name="AutoShape 41"/>
            <p:cNvSpPr>
              <a:spLocks noChangeArrowheads="1"/>
            </p:cNvSpPr>
            <p:nvPr/>
          </p:nvSpPr>
          <p:spPr bwMode="black">
            <a:xfrm>
              <a:off x="1212" y="3312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8714" name="AutoShape 42"/>
            <p:cNvSpPr>
              <a:spLocks noChangeArrowheads="1"/>
            </p:cNvSpPr>
            <p:nvPr/>
          </p:nvSpPr>
          <p:spPr bwMode="black">
            <a:xfrm rot="10800000" flipH="1">
              <a:off x="1212" y="3408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8715" name="Line 43"/>
            <p:cNvSpPr>
              <a:spLocks noChangeShapeType="1"/>
            </p:cNvSpPr>
            <p:nvPr/>
          </p:nvSpPr>
          <p:spPr bwMode="black">
            <a:xfrm>
              <a:off x="1236" y="336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3143250" y="5257800"/>
            <a:ext cx="76200" cy="228600"/>
            <a:chOff x="1980" y="3312"/>
            <a:chExt cx="48" cy="144"/>
          </a:xfrm>
        </p:grpSpPr>
        <p:sp>
          <p:nvSpPr>
            <p:cNvPr id="28717" name="AutoShape 45"/>
            <p:cNvSpPr>
              <a:spLocks noChangeArrowheads="1"/>
            </p:cNvSpPr>
            <p:nvPr/>
          </p:nvSpPr>
          <p:spPr bwMode="black">
            <a:xfrm>
              <a:off x="1980" y="3312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8718" name="AutoShape 46"/>
            <p:cNvSpPr>
              <a:spLocks noChangeArrowheads="1"/>
            </p:cNvSpPr>
            <p:nvPr/>
          </p:nvSpPr>
          <p:spPr bwMode="black">
            <a:xfrm rot="10800000" flipH="1">
              <a:off x="1980" y="3408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8719" name="Line 47"/>
            <p:cNvSpPr>
              <a:spLocks noChangeShapeType="1"/>
            </p:cNvSpPr>
            <p:nvPr/>
          </p:nvSpPr>
          <p:spPr bwMode="black">
            <a:xfrm>
              <a:off x="2004" y="336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4972050" y="5257800"/>
            <a:ext cx="76200" cy="228600"/>
            <a:chOff x="3132" y="3312"/>
            <a:chExt cx="48" cy="144"/>
          </a:xfrm>
        </p:grpSpPr>
        <p:sp>
          <p:nvSpPr>
            <p:cNvPr id="28721" name="AutoShape 49"/>
            <p:cNvSpPr>
              <a:spLocks noChangeArrowheads="1"/>
            </p:cNvSpPr>
            <p:nvPr/>
          </p:nvSpPr>
          <p:spPr bwMode="black">
            <a:xfrm>
              <a:off x="3132" y="3312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8722" name="AutoShape 50"/>
            <p:cNvSpPr>
              <a:spLocks noChangeArrowheads="1"/>
            </p:cNvSpPr>
            <p:nvPr/>
          </p:nvSpPr>
          <p:spPr bwMode="black">
            <a:xfrm rot="10800000" flipH="1">
              <a:off x="3132" y="3408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8723" name="Line 51"/>
            <p:cNvSpPr>
              <a:spLocks noChangeShapeType="1"/>
            </p:cNvSpPr>
            <p:nvPr/>
          </p:nvSpPr>
          <p:spPr bwMode="black">
            <a:xfrm>
              <a:off x="3156" y="336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11" name="Group 52"/>
          <p:cNvGrpSpPr>
            <a:grpSpLocks/>
          </p:cNvGrpSpPr>
          <p:nvPr/>
        </p:nvGrpSpPr>
        <p:grpSpPr bwMode="auto">
          <a:xfrm>
            <a:off x="7334250" y="5257800"/>
            <a:ext cx="76200" cy="228600"/>
            <a:chOff x="4620" y="3312"/>
            <a:chExt cx="48" cy="144"/>
          </a:xfrm>
        </p:grpSpPr>
        <p:sp>
          <p:nvSpPr>
            <p:cNvPr id="28725" name="AutoShape 53"/>
            <p:cNvSpPr>
              <a:spLocks noChangeArrowheads="1"/>
            </p:cNvSpPr>
            <p:nvPr/>
          </p:nvSpPr>
          <p:spPr bwMode="black">
            <a:xfrm>
              <a:off x="4620" y="3312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8726" name="AutoShape 54"/>
            <p:cNvSpPr>
              <a:spLocks noChangeArrowheads="1"/>
            </p:cNvSpPr>
            <p:nvPr/>
          </p:nvSpPr>
          <p:spPr bwMode="black">
            <a:xfrm rot="10800000" flipH="1">
              <a:off x="4620" y="3408"/>
              <a:ext cx="48" cy="4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8727" name="Line 55"/>
            <p:cNvSpPr>
              <a:spLocks noChangeShapeType="1"/>
            </p:cNvSpPr>
            <p:nvPr/>
          </p:nvSpPr>
          <p:spPr bwMode="black">
            <a:xfrm>
              <a:off x="4644" y="336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General Metadata Issues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General metadata issues associated with Data Warehouse use:</a:t>
            </a:r>
          </a:p>
          <a:p>
            <a:pPr lvl="1"/>
            <a:r>
              <a:rPr lang="en-US" sz="2400"/>
              <a:t>What tables, attributes and keys does the DW contain?</a:t>
            </a:r>
          </a:p>
          <a:p>
            <a:pPr lvl="1"/>
            <a:r>
              <a:rPr lang="en-US" sz="2400"/>
              <a:t>Where did each set of data come from?</a:t>
            </a:r>
          </a:p>
          <a:p>
            <a:pPr lvl="1"/>
            <a:r>
              <a:rPr lang="en-US" sz="2400"/>
              <a:t>What transformations were applied with cleansing?</a:t>
            </a:r>
          </a:p>
          <a:p>
            <a:pPr lvl="1"/>
            <a:r>
              <a:rPr lang="en-US" sz="2400"/>
              <a:t>How have the metadata changed over time?</a:t>
            </a:r>
          </a:p>
          <a:p>
            <a:pPr lvl="1"/>
            <a:r>
              <a:rPr lang="en-US" sz="2400"/>
              <a:t>How often do the data get reloaded?</a:t>
            </a:r>
          </a:p>
          <a:p>
            <a:pPr lvl="1"/>
            <a:r>
              <a:rPr lang="en-US" sz="2400"/>
              <a:t>Are there so many data elements that you need to be careful what you ask for?</a:t>
            </a:r>
          </a:p>
          <a:p>
            <a:pPr lvl="1"/>
            <a:endParaRPr lang="en-US" sz="2400"/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the Metadata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i="1"/>
              <a:t>Transformation maps</a:t>
            </a:r>
            <a:r>
              <a:rPr lang="en-US"/>
              <a:t> – records that show what transformations were applied</a:t>
            </a:r>
          </a:p>
          <a:p>
            <a:pPr>
              <a:lnSpc>
                <a:spcPct val="90000"/>
              </a:lnSpc>
            </a:pPr>
            <a:r>
              <a:rPr lang="en-US" i="1"/>
              <a:t>Extraction &amp; relationship history</a:t>
            </a:r>
            <a:r>
              <a:rPr lang="en-US"/>
              <a:t> – records that show what data was analyzed</a:t>
            </a:r>
          </a:p>
          <a:p>
            <a:pPr>
              <a:lnSpc>
                <a:spcPct val="90000"/>
              </a:lnSpc>
            </a:pPr>
            <a:r>
              <a:rPr lang="en-US" i="1"/>
              <a:t>Algorithms for summarization</a:t>
            </a:r>
            <a:r>
              <a:rPr lang="en-US"/>
              <a:t> – methods available for aggregating and summarizing</a:t>
            </a:r>
          </a:p>
          <a:p>
            <a:pPr>
              <a:lnSpc>
                <a:spcPct val="90000"/>
              </a:lnSpc>
            </a:pPr>
            <a:r>
              <a:rPr lang="en-US" i="1"/>
              <a:t>Data ownership</a:t>
            </a:r>
            <a:r>
              <a:rPr lang="en-US"/>
              <a:t> – records that show origin</a:t>
            </a:r>
          </a:p>
          <a:p>
            <a:pPr>
              <a:lnSpc>
                <a:spcPct val="90000"/>
              </a:lnSpc>
            </a:pPr>
            <a:r>
              <a:rPr lang="en-US" i="1"/>
              <a:t>Patterns of access</a:t>
            </a:r>
            <a:r>
              <a:rPr lang="en-US"/>
              <a:t> – records that show what data are accessed and how often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Mapping Metadata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Transformation mapping records include:</a:t>
            </a:r>
          </a:p>
          <a:p>
            <a:pPr lvl="1"/>
            <a:r>
              <a:rPr lang="en-US" sz="2400"/>
              <a:t>Identification of original source</a:t>
            </a:r>
          </a:p>
          <a:p>
            <a:pPr lvl="1"/>
            <a:r>
              <a:rPr lang="en-US" sz="2400"/>
              <a:t>Attribute conversions</a:t>
            </a:r>
          </a:p>
          <a:p>
            <a:pPr lvl="1"/>
            <a:r>
              <a:rPr lang="en-US" sz="2400"/>
              <a:t>Physical characteristic conversions</a:t>
            </a:r>
          </a:p>
          <a:p>
            <a:pPr lvl="1"/>
            <a:r>
              <a:rPr lang="en-US" sz="2400"/>
              <a:t>Encoding/reference table conversions</a:t>
            </a:r>
          </a:p>
          <a:p>
            <a:pPr lvl="1"/>
            <a:r>
              <a:rPr lang="en-US" sz="2400"/>
              <a:t>Naming changes</a:t>
            </a:r>
          </a:p>
          <a:p>
            <a:pPr lvl="1"/>
            <a:r>
              <a:rPr lang="en-US" sz="2400"/>
              <a:t>Key changes</a:t>
            </a:r>
          </a:p>
          <a:p>
            <a:pPr lvl="1"/>
            <a:r>
              <a:rPr lang="en-US" sz="2400"/>
              <a:t>Values of default attributes</a:t>
            </a:r>
          </a:p>
          <a:p>
            <a:pPr lvl="1"/>
            <a:r>
              <a:rPr lang="en-US" sz="2400"/>
              <a:t>Logic to choose from multiple sources</a:t>
            </a:r>
          </a:p>
          <a:p>
            <a:pPr lvl="1"/>
            <a:r>
              <a:rPr lang="en-US" sz="2400"/>
              <a:t>Algorithmic changes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800" b="0"/>
              <a:t>32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/>
              <a:t>Metadata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153400" cy="4114800"/>
          </a:xfrm>
          <a:noFill/>
          <a:ln/>
        </p:spPr>
        <p:txBody>
          <a:bodyPr/>
          <a:lstStyle/>
          <a:p>
            <a:r>
              <a:rPr lang="en-US" sz="2400" b="1" dirty="0">
                <a:latin typeface="+mj-lt"/>
              </a:rPr>
              <a:t>The structure of metadata will differ between each process, because the purpose is different. </a:t>
            </a:r>
          </a:p>
          <a:p>
            <a:endParaRPr lang="en-US" sz="2400" b="1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This means that multiple copies of metadata describing the same data item are held within the data warehouse. </a:t>
            </a:r>
          </a:p>
          <a:p>
            <a:endParaRPr lang="en-US" sz="2400" b="1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Most vendor tools for copy management and end-user data access use their own versions of metadata.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800" b="0"/>
              <a:t>33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/>
              <a:t>Metadata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153400" cy="4114800"/>
          </a:xfrm>
          <a:noFill/>
          <a:ln/>
        </p:spPr>
        <p:txBody>
          <a:bodyPr/>
          <a:lstStyle/>
          <a:p>
            <a:r>
              <a:rPr lang="en-US" sz="2400" b="1" dirty="0">
                <a:latin typeface="+mj-lt"/>
              </a:rPr>
              <a:t>Copy management tools use metadata to understand the mapping rules to apply in order to convert the source data into a common form. 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End-user access tools use metadata to understand how to build a query. </a:t>
            </a:r>
          </a:p>
          <a:p>
            <a:endParaRPr lang="en-US" sz="2400" b="1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The management of metadata within the data warehouse is a very complex task that should not be underestimated.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/>
              <a:t>METADATA VIEWS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000" b="1">
                <a:latin typeface="TimesNewRomanPS" charset="0"/>
              </a:rPr>
              <a:t>BUSINESS USER’S VIEW</a:t>
            </a:r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TimesNewRomanPS" charset="0"/>
              </a:rPr>
              <a:t>FROM A BUSINESS USER’S VIEW, METADATA </a:t>
            </a:r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TimesNewRomanPS" charset="0"/>
              </a:rPr>
              <a:t>SHOULD CONTAIN THE FOLLOWING SIX </a:t>
            </a:r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TimesNewRomanPS" charset="0"/>
              </a:rPr>
              <a:t>ELEMENTS:</a:t>
            </a:r>
          </a:p>
          <a:p>
            <a:pPr>
              <a:buFont typeface="Monotype Sorts" pitchFamily="2" charset="2"/>
              <a:buNone/>
            </a:pPr>
            <a:endParaRPr lang="en-US" sz="2000" b="1">
              <a:latin typeface="TimesNewRomanPS" charset="0"/>
            </a:endParaRPr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TimesNewRomanPS" charset="0"/>
              </a:rPr>
              <a:t>1. TABLE OF CONTENTS</a:t>
            </a:r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TimesNewRomanPS" charset="0"/>
              </a:rPr>
              <a:t>2. ORIGIN OF THE DATA FOR THE WAREHOUSE</a:t>
            </a:r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TimesNewRomanPS" charset="0"/>
              </a:rPr>
              <a:t>3. TRANSFORMATION SEQUENCE</a:t>
            </a:r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TimesNewRomanPS" charset="0"/>
              </a:rPr>
              <a:t>4. ACCESS LEVEL</a:t>
            </a:r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TimesNewRomanPS" charset="0"/>
              </a:rPr>
              <a:t>5. TIMELINE OF THE JOURNEY</a:t>
            </a:r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TimesNewRomanPS" charset="0"/>
              </a:rPr>
              <a:t>6. ACCESS ESTIMATES</a:t>
            </a:r>
          </a:p>
          <a:p>
            <a:pPr>
              <a:buFont typeface="Monotype Sorts" pitchFamily="2" charset="2"/>
              <a:buNone/>
            </a:pPr>
            <a:endParaRPr lang="en-US" sz="2000" b="1">
              <a:latin typeface="TimesNewRomanP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/>
              <a:t>METADATA VIEWS</a:t>
            </a: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sz="1800">
              <a:latin typeface="TimesNewRomanPS" charset="0"/>
            </a:endParaRPr>
          </a:p>
          <a:p>
            <a:r>
              <a:rPr lang="en-US" sz="2000" b="1">
                <a:latin typeface="TimesNewRomanPS" charset="0"/>
              </a:rPr>
              <a:t>DSS (DECISION SUPPORT SYSTEM) </a:t>
            </a:r>
            <a:endParaRPr lang="en-US" sz="2000">
              <a:latin typeface="TimesNewRomanPS" charset="0"/>
            </a:endParaRPr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TimesNewRomanPS" charset="0"/>
              </a:rPr>
              <a:t>     DEVELOPER’S VIEW</a:t>
            </a:r>
          </a:p>
          <a:p>
            <a:pPr algn="ctr">
              <a:buFont typeface="Monotype Sorts" pitchFamily="2" charset="2"/>
              <a:buNone/>
            </a:pPr>
            <a:endParaRPr lang="en-US" sz="2000">
              <a:latin typeface="TimesNewRomanPS" charset="0"/>
            </a:endParaRPr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TimesNewRomanPS" charset="0"/>
              </a:rPr>
              <a:t>1. TRANSFORMATION AND BUSINESS RULES</a:t>
            </a:r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TimesNewRomanPS" charset="0"/>
              </a:rPr>
              <a:t>2. DATA MODELS</a:t>
            </a:r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TimesNewRomanPS" charset="0"/>
              </a:rPr>
              <a:t>3. AVAILABLE OPERATION DATA</a:t>
            </a:r>
          </a:p>
          <a:p>
            <a:pPr>
              <a:buFont typeface="Monotype Sorts" pitchFamily="2" charset="2"/>
              <a:buNone/>
            </a:pPr>
            <a:endParaRPr lang="en-US" sz="2000" b="1">
              <a:latin typeface="TimesNewRomanP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Metadata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name suggests some high-level technological concept, but it really is fairly simple.  Metadata is “data about data”.</a:t>
            </a:r>
          </a:p>
          <a:p>
            <a:pPr>
              <a:lnSpc>
                <a:spcPct val="90000"/>
              </a:lnSpc>
            </a:pPr>
            <a:r>
              <a:rPr lang="en-US" sz="2800"/>
              <a:t>With the emergence of the data warehouse as a decision support structure, the metadata are considered as much a resource as the business data they describe.</a:t>
            </a:r>
          </a:p>
          <a:p>
            <a:pPr>
              <a:lnSpc>
                <a:spcPct val="90000"/>
              </a:lnSpc>
            </a:pPr>
            <a:r>
              <a:rPr lang="en-US" sz="2800"/>
              <a:t>Metadata are abstractions -- they are high level data that provide concise descriptions of lower-level data.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/>
              <a:t>METADATA VIEWS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/>
          </a:p>
          <a:p>
            <a:r>
              <a:rPr lang="en-US" sz="2000" b="1"/>
              <a:t>CORPORATE VIEW</a:t>
            </a:r>
          </a:p>
          <a:p>
            <a:pPr>
              <a:buFont typeface="Monotype Sorts" pitchFamily="2" charset="2"/>
              <a:buNone/>
            </a:pPr>
            <a:endParaRPr lang="en-US"/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TimesNewRomanPS" charset="0"/>
              </a:rPr>
              <a:t>METADATA IS A LOGICAL COLLECTION OF </a:t>
            </a:r>
            <a:endParaRPr lang="en-US"/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TimesNewRomanPS" charset="0"/>
              </a:rPr>
              <a:t>METADATA FROM VARIOUS SOURCES, </a:t>
            </a:r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TimesNewRomanPS" charset="0"/>
              </a:rPr>
              <a:t>INCLUDING THE FOLLOWING SIX PLACES:</a:t>
            </a:r>
          </a:p>
          <a:p>
            <a:pPr>
              <a:buFont typeface="Monotype Sorts" pitchFamily="2" charset="2"/>
              <a:buNone/>
            </a:pPr>
            <a:endParaRPr lang="en-US" sz="2000" b="1">
              <a:latin typeface="TimesNewRomanP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9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9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9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9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9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9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 build="p" autoUpdateAnimBg="0" advAuto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/>
              <a:t>METADATA VIEWS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533400" indent="-533400">
              <a:buFont typeface="Monotype Sorts" pitchFamily="2" charset="2"/>
              <a:buNone/>
            </a:pPr>
            <a:r>
              <a:rPr lang="en-US" sz="2000" b="1">
                <a:latin typeface="TimesNewRomanPS" charset="0"/>
              </a:rPr>
              <a:t>1. LEGACY SYSTEM METADATA </a:t>
            </a:r>
          </a:p>
          <a:p>
            <a:pPr marL="533400" indent="-533400">
              <a:buFont typeface="Monotype Sorts" pitchFamily="2" charset="2"/>
              <a:buNone/>
            </a:pPr>
            <a:r>
              <a:rPr lang="en-US" sz="2000" b="1">
                <a:latin typeface="TimesNewRomanPS" charset="0"/>
              </a:rPr>
              <a:t>     CONSISTING OF A DATA DICTIONARY CONTAINING INFORMATION ABOUT PROGRAM LIBRARIES, DATABASE CATALOGS AND FILE LAYOUTS.</a:t>
            </a:r>
          </a:p>
          <a:p>
            <a:pPr marL="533400" indent="-533400">
              <a:buFont typeface="Monotype Sorts" pitchFamily="2" charset="2"/>
              <a:buNone/>
            </a:pPr>
            <a:endParaRPr lang="en-US" sz="2000" b="1">
              <a:latin typeface="TimesNewRomanPS" charset="0"/>
            </a:endParaRPr>
          </a:p>
          <a:p>
            <a:pPr marL="533400" indent="-533400">
              <a:buFont typeface="Monotype Sorts" pitchFamily="2" charset="2"/>
              <a:buAutoNum type="arabicPeriod" startAt="2"/>
            </a:pPr>
            <a:r>
              <a:rPr lang="en-US" sz="2000" b="1">
                <a:latin typeface="TimesNewRomanPS" charset="0"/>
              </a:rPr>
              <a:t>OPERATIONAL CLIENT/SERVER SYSTEMS – CONSISTING OF DISTRIBUTED SOFTWARE COMPONENTS FROM A VARIETY OF VENDORS.</a:t>
            </a:r>
          </a:p>
          <a:p>
            <a:pPr marL="533400" indent="-533400">
              <a:buFont typeface="Monotype Sorts" pitchFamily="2" charset="2"/>
              <a:buAutoNum type="arabicPeriod" startAt="2"/>
            </a:pPr>
            <a:endParaRPr lang="en-US" sz="2000" b="1">
              <a:latin typeface="TimesNewRomanPS" charset="0"/>
            </a:endParaRPr>
          </a:p>
          <a:p>
            <a:pPr marL="533400" indent="-533400">
              <a:buFont typeface="Monotype Sorts" pitchFamily="2" charset="2"/>
              <a:buAutoNum type="arabicPeriod" startAt="2"/>
            </a:pPr>
            <a:r>
              <a:rPr lang="en-US" sz="2000" b="1">
                <a:latin typeface="TimesNewRomanPS" charset="0"/>
              </a:rPr>
              <a:t>ENTERPRISE MODELS –THEY ARE THE FIRST STAGE IN THE ULTIMATE GOAL OF BUILDING CORPORATE METADATA.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7C045-4E77-4BB8-BE66-E97777F8329C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Metadata ?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714480" y="1500174"/>
            <a:ext cx="4568825" cy="4267200"/>
            <a:chOff x="1333" y="946"/>
            <a:chExt cx="2878" cy="2688"/>
          </a:xfrm>
        </p:grpSpPr>
        <p:pic>
          <p:nvPicPr>
            <p:cNvPr id="8204" name="Picture 12" descr="prod_juice_100percent_bottl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84" y="946"/>
              <a:ext cx="1927" cy="2688"/>
            </a:xfrm>
            <a:prstGeom prst="rect">
              <a:avLst/>
            </a:prstGeom>
            <a:noFill/>
          </p:spPr>
        </p:pic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1333" y="1293"/>
              <a:ext cx="1191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nl-BE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2524" y="1293"/>
              <a:ext cx="336" cy="105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nl-BE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2188" y="1917"/>
              <a:ext cx="33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nl-BE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1752" y="2301"/>
              <a:ext cx="724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nl-BE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>
              <a:off x="2524" y="1917"/>
              <a:ext cx="96" cy="43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nl-BE"/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>
              <a:off x="2476" y="2301"/>
              <a:ext cx="192" cy="43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nl-BE"/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 flipH="1">
              <a:off x="3436" y="1293"/>
              <a:ext cx="672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nl-BE"/>
            </a:p>
          </p:txBody>
        </p:sp>
        <p:sp>
          <p:nvSpPr>
            <p:cNvPr id="8212" name="Line 20"/>
            <p:cNvSpPr>
              <a:spLocks noChangeShapeType="1"/>
            </p:cNvSpPr>
            <p:nvPr/>
          </p:nvSpPr>
          <p:spPr bwMode="auto">
            <a:xfrm flipH="1">
              <a:off x="3772" y="1677"/>
              <a:ext cx="33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nl-BE"/>
            </a:p>
          </p:txBody>
        </p:sp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 flipH="1">
              <a:off x="3532" y="1677"/>
              <a:ext cx="240" cy="72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nl-BE"/>
            </a:p>
          </p:txBody>
        </p:sp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 flipH="1">
              <a:off x="3820" y="2109"/>
              <a:ext cx="28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nl-BE"/>
            </a:p>
          </p:txBody>
        </p:sp>
        <p:sp>
          <p:nvSpPr>
            <p:cNvPr id="8215" name="Line 23"/>
            <p:cNvSpPr>
              <a:spLocks noChangeShapeType="1"/>
            </p:cNvSpPr>
            <p:nvPr/>
          </p:nvSpPr>
          <p:spPr bwMode="auto">
            <a:xfrm flipH="1">
              <a:off x="3820" y="2493"/>
              <a:ext cx="28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nl-BE"/>
            </a:p>
          </p:txBody>
        </p:sp>
        <p:sp>
          <p:nvSpPr>
            <p:cNvPr id="8216" name="Line 24"/>
            <p:cNvSpPr>
              <a:spLocks noChangeShapeType="1"/>
            </p:cNvSpPr>
            <p:nvPr/>
          </p:nvSpPr>
          <p:spPr bwMode="auto">
            <a:xfrm flipH="1">
              <a:off x="3484" y="2109"/>
              <a:ext cx="336" cy="624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nl-BE"/>
            </a:p>
          </p:txBody>
        </p:sp>
        <p:sp>
          <p:nvSpPr>
            <p:cNvPr id="8217" name="Line 25"/>
            <p:cNvSpPr>
              <a:spLocks noChangeShapeType="1"/>
            </p:cNvSpPr>
            <p:nvPr/>
          </p:nvSpPr>
          <p:spPr bwMode="auto">
            <a:xfrm flipH="1">
              <a:off x="3388" y="2493"/>
              <a:ext cx="432" cy="528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nl-BE"/>
            </a:p>
          </p:txBody>
        </p:sp>
      </p:grp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5500694" y="1714488"/>
            <a:ext cx="3505200" cy="3886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time period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author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sources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(file) size</a:t>
            </a:r>
          </a:p>
          <a:p>
            <a:pPr>
              <a:spcBef>
                <a:spcPct val="50000"/>
              </a:spcBef>
            </a:pP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1785926"/>
            <a:ext cx="2616194" cy="28940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1436" tIns="45718" rIns="91436" bIns="45718"/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title</a:t>
            </a:r>
          </a:p>
          <a:p>
            <a:pPr>
              <a:spcBef>
                <a:spcPct val="50000"/>
              </a:spcBef>
            </a:pPr>
            <a:endParaRPr lang="en-US" sz="6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supplemental 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information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endParaRPr lang="en-US" dirty="0">
              <a:latin typeface="Comic Sans MS" pitchFamily="66" charset="0"/>
            </a:endParaRP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abstract</a:t>
            </a:r>
          </a:p>
          <a:p>
            <a:pPr>
              <a:spcBef>
                <a:spcPct val="50000"/>
              </a:spcBef>
            </a:pPr>
            <a:endParaRPr lang="en-US" sz="2800" dirty="0">
              <a:latin typeface="Comic Sans MS" pitchFamily="66" charset="0"/>
            </a:endParaRP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4557713" y="5153025"/>
            <a:ext cx="2495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i="1"/>
              <a:t>©2005 CSC Brands, L.P. All Rights Reserved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0E7B6-CCBF-4F70-AC9C-10F09AAB0CDC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Metadata?</a:t>
            </a:r>
          </a:p>
        </p:txBody>
      </p:sp>
      <p:pic>
        <p:nvPicPr>
          <p:cNvPr id="10251" name="Picture 11" descr="prod_juice_100percent_bott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4575" y="1538288"/>
            <a:ext cx="3027363" cy="4222750"/>
          </a:xfrm>
          <a:prstGeom prst="rect">
            <a:avLst/>
          </a:prstGeom>
          <a:noFill/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268913" y="1138238"/>
            <a:ext cx="3422650" cy="5257800"/>
            <a:chOff x="3319" y="717"/>
            <a:chExt cx="2156" cy="3312"/>
          </a:xfrm>
        </p:grpSpPr>
        <p:pic>
          <p:nvPicPr>
            <p:cNvPr id="10253" name="Picture 13" descr="foodlabel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88" y="717"/>
              <a:ext cx="1287" cy="3312"/>
            </a:xfrm>
            <a:prstGeom prst="rect">
              <a:avLst/>
            </a:prstGeom>
            <a:noFill/>
          </p:spPr>
        </p:pic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3319" y="1374"/>
              <a:ext cx="60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nl-BE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 flipV="1">
              <a:off x="3927" y="999"/>
              <a:ext cx="261" cy="375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nl-BE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3970" y="1609"/>
              <a:ext cx="0" cy="1034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nl-BE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 flipV="1">
              <a:off x="3970" y="1374"/>
              <a:ext cx="175" cy="235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nl-BE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3970" y="2643"/>
              <a:ext cx="175" cy="189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nl-BE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3728" y="2159"/>
              <a:ext cx="242" cy="14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nl-BE"/>
            </a:p>
          </p:txBody>
        </p:sp>
      </p:grp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844675" y="5254625"/>
            <a:ext cx="2495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i="1"/>
              <a:t>©2005 CSC Brands, L.P. All Rights Reserved</a:t>
            </a:r>
            <a:r>
              <a:rPr lang="en-US"/>
              <a:t> </a:t>
            </a:r>
          </a:p>
        </p:txBody>
      </p:sp>
      <p:sp>
        <p:nvSpPr>
          <p:cNvPr id="10261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3714744" y="1928802"/>
            <a:ext cx="3136900" cy="4456113"/>
          </a:xfrm>
          <a:noFill/>
          <a:ln/>
        </p:spPr>
        <p:txBody>
          <a:bodyPr lIns="91436" tIns="45718" rIns="91436" bIns="45718"/>
          <a:lstStyle/>
          <a:p>
            <a:pPr marL="0" indent="0"/>
            <a:r>
              <a:rPr lang="en-US" sz="2800" dirty="0">
                <a:latin typeface="Comic Sans MS" pitchFamily="66" charset="0"/>
              </a:rPr>
              <a:t>entity</a:t>
            </a:r>
          </a:p>
          <a:p>
            <a:pPr marL="0" indent="0"/>
            <a:endParaRPr lang="en-US" sz="2800" dirty="0">
              <a:latin typeface="Comic Sans MS" pitchFamily="66" charset="0"/>
            </a:endParaRPr>
          </a:p>
          <a:p>
            <a:pPr marL="0" indent="0"/>
            <a:endParaRPr lang="en-US" sz="1200" dirty="0">
              <a:latin typeface="Comic Sans MS" pitchFamily="66" charset="0"/>
            </a:endParaRPr>
          </a:p>
          <a:p>
            <a:pPr marL="0" indent="0"/>
            <a:r>
              <a:rPr lang="en-US" sz="2800" dirty="0">
                <a:latin typeface="Comic Sans MS" pitchFamily="66" charset="0"/>
              </a:rPr>
              <a:t>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pitchFamily="18" charset="0"/>
              </a:rPr>
              <a:t>The Meta Data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47187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+mj-lt"/>
              </a:rPr>
              <a:t>Last component of DW environments.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+mj-lt"/>
              </a:rPr>
              <a:t>It is information that is kept about the warehouse rather than information kept within the warehouse.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+mj-lt"/>
              </a:rPr>
              <a:t>Legacy systems generally don’t keep a record of characteristics of the data (such as what pieces of data exist and where they are located</a:t>
            </a:r>
            <a:r>
              <a:rPr lang="en-US" sz="2400" dirty="0" smtClean="0">
                <a:latin typeface="+mj-lt"/>
              </a:rPr>
              <a:t>).</a:t>
            </a:r>
            <a:endParaRPr lang="en-US" sz="2400" dirty="0">
              <a:latin typeface="+mj-lt"/>
            </a:endParaRPr>
          </a:p>
          <a:p>
            <a:pPr>
              <a:lnSpc>
                <a:spcPct val="90000"/>
              </a:lnSpc>
            </a:pP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571604" y="1643050"/>
            <a:ext cx="7102475" cy="31085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Better </a:t>
            </a:r>
            <a:r>
              <a:rPr lang="en-US" sz="2800" dirty="0"/>
              <a:t>end user data access and analysis tools can help users figure out how to get information they need </a:t>
            </a:r>
            <a:r>
              <a:rPr lang="en-US" sz="2800" dirty="0" smtClean="0"/>
              <a:t>out </a:t>
            </a:r>
            <a:r>
              <a:rPr lang="en-US" sz="2800" dirty="0"/>
              <a:t>of the </a:t>
            </a:r>
            <a:r>
              <a:rPr lang="en-US" sz="2800" dirty="0" smtClean="0"/>
              <a:t>warehouse</a:t>
            </a:r>
          </a:p>
          <a:p>
            <a:pPr algn="l">
              <a:buFont typeface="Arial" pitchFamily="34" charset="0"/>
              <a:buChar char="•"/>
            </a:pPr>
            <a:endParaRPr lang="en-US" sz="2800" dirty="0" smtClean="0"/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only </a:t>
            </a:r>
            <a:r>
              <a:rPr lang="en-US" sz="2800" dirty="0"/>
              <a:t>good, easily accessible metadata can help them figure out what is available in the data warehouse </a:t>
            </a:r>
            <a:r>
              <a:rPr lang="en-US" sz="2800" dirty="0" smtClean="0"/>
              <a:t>and </a:t>
            </a:r>
            <a:r>
              <a:rPr lang="en-US" sz="2800" dirty="0"/>
              <a:t>how to ask for it.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533400" y="381000"/>
          <a:ext cx="2127250" cy="2286000"/>
        </p:xfrm>
        <a:graphic>
          <a:graphicData uri="http://schemas.openxmlformats.org/presentationml/2006/ole">
            <p:oleObj spid="_x0000_s2050" name="Clip" r:id="rId3" imgW="3025440" imgH="325260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Metadata Repositories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2090738"/>
            <a:ext cx="8229600" cy="3970960"/>
          </a:xfrm>
          <a:noFill/>
          <a:ln/>
        </p:spPr>
        <p:txBody>
          <a:bodyPr lIns="92075" tIns="46038" rIns="92075" bIns="46038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800" dirty="0" smtClean="0"/>
              <a:t>Users </a:t>
            </a:r>
            <a:r>
              <a:rPr lang="en-US" sz="2800" dirty="0"/>
              <a:t>and Developers often need a way to find information on the data they use. Information can include:</a:t>
            </a:r>
          </a:p>
          <a:p>
            <a:pPr lvl="1">
              <a:buSzPct val="90000"/>
              <a:buFontTx/>
              <a:buChar char="•"/>
            </a:pPr>
            <a:r>
              <a:rPr lang="en-US" sz="2400" dirty="0"/>
              <a:t>Source System(s) of the Data, contact information</a:t>
            </a:r>
          </a:p>
          <a:p>
            <a:pPr lvl="1">
              <a:buSzPct val="90000"/>
              <a:buFontTx/>
              <a:buChar char="•"/>
            </a:pPr>
            <a:r>
              <a:rPr lang="en-US" sz="2400" dirty="0"/>
              <a:t>Related tables or subject areas</a:t>
            </a:r>
          </a:p>
          <a:p>
            <a:pPr lvl="1">
              <a:buSzPct val="90000"/>
              <a:buFontTx/>
              <a:buChar char="•"/>
            </a:pPr>
            <a:r>
              <a:rPr lang="en-US" sz="2400" dirty="0"/>
              <a:t>Programs or Processes which use the data</a:t>
            </a:r>
          </a:p>
          <a:p>
            <a:pPr lvl="1">
              <a:buSzPct val="90000"/>
              <a:buFontTx/>
              <a:buChar char="•"/>
            </a:pPr>
            <a:r>
              <a:rPr lang="en-US" sz="2400" dirty="0"/>
              <a:t>Population rules (Update or Insert and how often)</a:t>
            </a:r>
          </a:p>
          <a:p>
            <a:pPr lvl="1">
              <a:buSzPct val="90000"/>
              <a:buFontTx/>
              <a:buChar char="•"/>
            </a:pPr>
            <a:r>
              <a:rPr lang="en-US" sz="2400" dirty="0"/>
              <a:t>Status of the Data Warehouse’s processing and condition</a:t>
            </a: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2155825" y="1416050"/>
            <a:ext cx="4778375" cy="260350"/>
          </a:xfrm>
          <a:prstGeom prst="can">
            <a:avLst>
              <a:gd name="adj" fmla="val 25000"/>
            </a:avLst>
          </a:prstGeom>
          <a:solidFill>
            <a:srgbClr val="FF8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r>
              <a:rPr lang="en-US" sz="1600"/>
              <a:t>Metadata</a:t>
            </a:r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2" autoUpdateAnimBg="0"/>
      <p:bldP spid="30726" grpId="0" animBg="1" autoUpdateAnimBg="0"/>
    </p:bldLst>
  </p:timing>
</p:sld>
</file>

<file path=ppt/theme/theme1.xml><?xml version="1.0" encoding="utf-8"?>
<a:theme xmlns:a="http://schemas.openxmlformats.org/drawingml/2006/main" name="ThemeGallery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ThemeGallery</Template>
  <TotalTime>55</TotalTime>
  <Words>1665</Words>
  <Application>Microsoft Office PowerPoint</Application>
  <PresentationFormat>Diavoorstelling (4:3)</PresentationFormat>
  <Paragraphs>355</Paragraphs>
  <Slides>41</Slides>
  <Notes>6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41</vt:i4>
      </vt:variant>
    </vt:vector>
  </HeadingPairs>
  <TitlesOfParts>
    <vt:vector size="43" baseType="lpstr">
      <vt:lpstr>ThemeGallery</vt:lpstr>
      <vt:lpstr>Microsoft Clip Gallery</vt:lpstr>
      <vt:lpstr>Metadata Business Intelligence</vt:lpstr>
      <vt:lpstr>Overview</vt:lpstr>
      <vt:lpstr>What is Metadata?</vt:lpstr>
      <vt:lpstr>The Metadata</vt:lpstr>
      <vt:lpstr>What is Metadata ?</vt:lpstr>
      <vt:lpstr>What is Metadata?</vt:lpstr>
      <vt:lpstr>The Meta Data</vt:lpstr>
      <vt:lpstr>Dia 8</vt:lpstr>
      <vt:lpstr>Metadata Repositories</vt:lpstr>
      <vt:lpstr>General Metadata Issues Associated with Data Warehouse Use</vt:lpstr>
      <vt:lpstr>Typical Mapping Metadata</vt:lpstr>
      <vt:lpstr>Dia 12</vt:lpstr>
      <vt:lpstr>Meta Data Description</vt:lpstr>
      <vt:lpstr>Why Do You Need Meta Data?</vt:lpstr>
      <vt:lpstr>Metadata Life Cycle</vt:lpstr>
      <vt:lpstr>Metadata Collection</vt:lpstr>
      <vt:lpstr>Metadata Collection</vt:lpstr>
      <vt:lpstr>Maintaining Metadata</vt:lpstr>
      <vt:lpstr>Metadata Deployment</vt:lpstr>
      <vt:lpstr>Meta Data</vt:lpstr>
      <vt:lpstr>Core Technical Meta Data</vt:lpstr>
      <vt:lpstr>Basic Technical Meta Data</vt:lpstr>
      <vt:lpstr>Basic Technical Meta Data (con’t)</vt:lpstr>
      <vt:lpstr>Deluxe Technical Meta Data</vt:lpstr>
      <vt:lpstr>Core Business Meta Data</vt:lpstr>
      <vt:lpstr>Basic Business Meta Data</vt:lpstr>
      <vt:lpstr>Deluxe Business Meta Data</vt:lpstr>
      <vt:lpstr>Amount of Meta Data</vt:lpstr>
      <vt:lpstr>Meta Data Functions - Technical</vt:lpstr>
      <vt:lpstr>Meta Data Location</vt:lpstr>
      <vt:lpstr>Repository</vt:lpstr>
      <vt:lpstr>Meta Data Process</vt:lpstr>
      <vt:lpstr>General Metadata Issues</vt:lpstr>
      <vt:lpstr>Components of the Metadata</vt:lpstr>
      <vt:lpstr>Typical Mapping Metadata</vt:lpstr>
      <vt:lpstr>Metadata</vt:lpstr>
      <vt:lpstr>Metadata</vt:lpstr>
      <vt:lpstr>METADATA VIEWS</vt:lpstr>
      <vt:lpstr>METADATA VIEWS</vt:lpstr>
      <vt:lpstr>METADATA VIEWS</vt:lpstr>
      <vt:lpstr>METADATA VIEWS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Alante</dc:creator>
  <cp:lastModifiedBy>Alante</cp:lastModifiedBy>
  <cp:revision>4</cp:revision>
  <dcterms:created xsi:type="dcterms:W3CDTF">2009-10-02T14:03:12Z</dcterms:created>
  <dcterms:modified xsi:type="dcterms:W3CDTF">2009-10-02T14:58:44Z</dcterms:modified>
</cp:coreProperties>
</file>